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6" r:id="rId2"/>
  </p:sldIdLst>
  <p:sldSz cx="30275213" cy="428037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481" userDrawn="1">
          <p15:clr>
            <a:srgbClr val="A4A3A4"/>
          </p15:clr>
        </p15:guide>
        <p15:guide id="2" pos="95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971" autoAdjust="0"/>
    <p:restoredTop sz="94660"/>
  </p:normalViewPr>
  <p:slideViewPr>
    <p:cSldViewPr snapToGrid="0">
      <p:cViewPr>
        <p:scale>
          <a:sx n="25" d="100"/>
          <a:sy n="25" d="100"/>
        </p:scale>
        <p:origin x="424" y="-3160"/>
      </p:cViewPr>
      <p:guideLst>
        <p:guide orient="horz" pos="13481"/>
        <p:guide pos="9535"/>
      </p:guideLst>
    </p:cSldViewPr>
  </p:slideViewPr>
  <p:notesTextViewPr>
    <p:cViewPr>
      <p:scale>
        <a:sx n="1" d="1"/>
        <a:sy n="1" d="1"/>
      </p:scale>
      <p:origin x="0" y="0"/>
    </p:cViewPr>
  </p:notesTextViewPr>
  <p:sorterViewPr>
    <p:cViewPr varScale="1">
      <p:scale>
        <a:sx n="1" d="1"/>
        <a:sy n="1" d="1"/>
      </p:scale>
      <p:origin x="0" y="-2404"/>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olo e punti elenco copia">
    <p:spTree>
      <p:nvGrpSpPr>
        <p:cNvPr id="1" name=""/>
        <p:cNvGrpSpPr/>
        <p:nvPr/>
      </p:nvGrpSpPr>
      <p:grpSpPr>
        <a:xfrm>
          <a:off x="0" y="0"/>
          <a:ext cx="0" cy="0"/>
          <a:chOff x="0" y="0"/>
          <a:chExt cx="0" cy="0"/>
        </a:xfrm>
      </p:grpSpPr>
      <p:sp>
        <p:nvSpPr>
          <p:cNvPr id="12" name="Titolo Testo"/>
          <p:cNvSpPr txBox="1">
            <a:spLocks noGrp="1"/>
          </p:cNvSpPr>
          <p:nvPr>
            <p:ph type="title"/>
          </p:nvPr>
        </p:nvSpPr>
        <p:spPr>
          <a:prstGeom prst="rect">
            <a:avLst/>
          </a:prstGeom>
        </p:spPr>
        <p:txBody>
          <a:bodyPr/>
          <a:lstStyle/>
          <a:p>
            <a:r>
              <a:t>Titolo Testo</a:t>
            </a:r>
          </a:p>
        </p:txBody>
      </p:sp>
      <p:sp>
        <p:nvSpPr>
          <p:cNvPr id="13" name="Corpo livello uno…"/>
          <p:cNvSpPr txBox="1">
            <a:spLocks noGrp="1"/>
          </p:cNvSpPr>
          <p:nvPr>
            <p:ph type="body" idx="1"/>
          </p:nvPr>
        </p:nvSpPr>
        <p:spPr>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14"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71493640"/>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olo e sottotitolo copia 1">
    <p:spTree>
      <p:nvGrpSpPr>
        <p:cNvPr id="1" name=""/>
        <p:cNvGrpSpPr/>
        <p:nvPr/>
      </p:nvGrpSpPr>
      <p:grpSpPr>
        <a:xfrm>
          <a:off x="0" y="0"/>
          <a:ext cx="0" cy="0"/>
          <a:chOff x="0" y="0"/>
          <a:chExt cx="0" cy="0"/>
        </a:xfrm>
      </p:grpSpPr>
      <p:pic>
        <p:nvPicPr>
          <p:cNvPr id="21" name="ub_burgundy.png" descr="ub_burgundy.png"/>
          <p:cNvPicPr>
            <a:picLocks/>
          </p:cNvPicPr>
          <p:nvPr/>
        </p:nvPicPr>
        <p:blipFill rotWithShape="1">
          <a:blip r:embed="rId2">
            <a:extLst/>
          </a:blip>
          <a:srcRect t="34420" r="75857" b="32945"/>
          <a:stretch/>
        </p:blipFill>
        <p:spPr>
          <a:xfrm>
            <a:off x="822460" y="-24883"/>
            <a:ext cx="3430019" cy="3548735"/>
          </a:xfrm>
          <a:prstGeom prst="rect">
            <a:avLst/>
          </a:prstGeom>
          <a:ln w="12700">
            <a:miter lim="400000"/>
          </a:ln>
          <a:effectLst>
            <a:outerShdw blurRad="190500" dist="88900" dir="4500000" rotWithShape="0">
              <a:srgbClr val="000000">
                <a:alpha val="64999"/>
              </a:srgbClr>
            </a:outerShdw>
          </a:effectLst>
        </p:spPr>
      </p:pic>
      <p:pic>
        <p:nvPicPr>
          <p:cNvPr id="23" name="ub_burgundy.png" descr="ub_burgundy.png"/>
          <p:cNvPicPr>
            <a:picLocks/>
          </p:cNvPicPr>
          <p:nvPr/>
        </p:nvPicPr>
        <p:blipFill rotWithShape="1">
          <a:blip r:embed="rId2">
            <a:extLst/>
          </a:blip>
          <a:srcRect l="77184" t="34218" b="32360"/>
          <a:stretch/>
        </p:blipFill>
        <p:spPr>
          <a:xfrm>
            <a:off x="26200097" y="-24883"/>
            <a:ext cx="3241410" cy="3634472"/>
          </a:xfrm>
          <a:prstGeom prst="rect">
            <a:avLst/>
          </a:prstGeom>
          <a:ln w="12700">
            <a:miter lim="400000"/>
          </a:ln>
          <a:effectLst>
            <a:outerShdw blurRad="190500" dist="88900" dir="4500000" rotWithShape="0">
              <a:srgbClr val="000000">
                <a:alpha val="64999"/>
              </a:srgbClr>
            </a:outerShdw>
          </a:effectLst>
        </p:spPr>
      </p:pic>
      <p:sp>
        <p:nvSpPr>
          <p:cNvPr id="24" name="Titolo Testo"/>
          <p:cNvSpPr txBox="1">
            <a:spLocks noGrp="1"/>
          </p:cNvSpPr>
          <p:nvPr>
            <p:ph type="title"/>
          </p:nvPr>
        </p:nvSpPr>
        <p:spPr>
          <a:xfrm>
            <a:off x="4999016" y="17605965"/>
            <a:ext cx="20253084" cy="4175016"/>
          </a:xfrm>
          <a:prstGeom prst="rect">
            <a:avLst/>
          </a:prstGeom>
        </p:spPr>
        <p:txBody>
          <a:bodyPr anchor="b">
            <a:normAutofit/>
          </a:bodyPr>
          <a:lstStyle>
            <a:lvl1pPr>
              <a:defRPr sz="30762"/>
            </a:lvl1pPr>
          </a:lstStyle>
          <a:p>
            <a:r>
              <a:t>Titolo Testo</a:t>
            </a:r>
          </a:p>
        </p:txBody>
      </p:sp>
      <p:sp>
        <p:nvSpPr>
          <p:cNvPr id="25" name="Corpo livello uno…"/>
          <p:cNvSpPr txBox="1">
            <a:spLocks noGrp="1"/>
          </p:cNvSpPr>
          <p:nvPr>
            <p:ph type="body" sz="quarter" idx="1"/>
          </p:nvPr>
        </p:nvSpPr>
        <p:spPr>
          <a:xfrm>
            <a:off x="822460" y="22962589"/>
            <a:ext cx="28619047" cy="5855526"/>
          </a:xfrm>
          <a:prstGeom prst="rect">
            <a:avLst/>
          </a:prstGeom>
        </p:spPr>
        <p:txBody>
          <a:bodyPr anchor="t">
            <a:normAutofit/>
          </a:bodyPr>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Corpo livello uno</a:t>
            </a:r>
          </a:p>
          <a:p>
            <a:pPr lvl="1"/>
            <a:r>
              <a:t>Corpo livello due</a:t>
            </a:r>
          </a:p>
          <a:p>
            <a:pPr lvl="2"/>
            <a:r>
              <a:t>Corpo livello tre</a:t>
            </a:r>
          </a:p>
          <a:p>
            <a:pPr lvl="3"/>
            <a:r>
              <a:t>Corpo livello quattro</a:t>
            </a:r>
          </a:p>
          <a:p>
            <a:pPr lvl="4"/>
            <a:r>
              <a:t>Corpo livello cinque</a:t>
            </a:r>
          </a:p>
        </p:txBody>
      </p:sp>
      <p:sp>
        <p:nvSpPr>
          <p:cNvPr id="26"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grpSp>
        <p:nvGrpSpPr>
          <p:cNvPr id="8" name="Group 7"/>
          <p:cNvGrpSpPr/>
          <p:nvPr userDrawn="1"/>
        </p:nvGrpSpPr>
        <p:grpSpPr>
          <a:xfrm>
            <a:off x="0" y="40054050"/>
            <a:ext cx="30275213" cy="2536202"/>
            <a:chOff x="0" y="40054050"/>
            <a:chExt cx="30275213" cy="2536202"/>
          </a:xfrm>
        </p:grpSpPr>
        <p:pic>
          <p:nvPicPr>
            <p:cNvPr id="9"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608" t="54431" b="4238"/>
            <a:stretch/>
          </p:blipFill>
          <p:spPr>
            <a:xfrm>
              <a:off x="22149979" y="40056163"/>
              <a:ext cx="8125234" cy="2534089"/>
            </a:xfrm>
            <a:prstGeom prst="rect">
              <a:avLst/>
            </a:prstGeom>
            <a:ln w="12700">
              <a:miter lim="400000"/>
            </a:ln>
          </p:spPr>
        </p:pic>
        <p:pic>
          <p:nvPicPr>
            <p:cNvPr id="10"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608" t="54431" r="48837" b="4238"/>
            <a:stretch/>
          </p:blipFill>
          <p:spPr>
            <a:xfrm>
              <a:off x="18056281" y="40056162"/>
              <a:ext cx="4132792" cy="2534089"/>
            </a:xfrm>
            <a:prstGeom prst="rect">
              <a:avLst/>
            </a:prstGeom>
            <a:ln w="12700">
              <a:miter lim="400000"/>
            </a:ln>
          </p:spPr>
        </p:pic>
        <p:pic>
          <p:nvPicPr>
            <p:cNvPr id="11"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608" t="54431" r="48837" b="4238"/>
            <a:stretch/>
          </p:blipFill>
          <p:spPr>
            <a:xfrm>
              <a:off x="13923489" y="40056162"/>
              <a:ext cx="4132792" cy="2534089"/>
            </a:xfrm>
            <a:prstGeom prst="rect">
              <a:avLst/>
            </a:prstGeom>
            <a:ln w="12700">
              <a:miter lim="400000"/>
            </a:ln>
          </p:spPr>
        </p:pic>
        <p:pic>
          <p:nvPicPr>
            <p:cNvPr id="12"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608" t="54431" r="48837" b="4238"/>
            <a:stretch/>
          </p:blipFill>
          <p:spPr>
            <a:xfrm>
              <a:off x="9790697" y="40056162"/>
              <a:ext cx="4132792" cy="2534089"/>
            </a:xfrm>
            <a:prstGeom prst="rect">
              <a:avLst/>
            </a:prstGeom>
            <a:ln w="12700">
              <a:miter lim="400000"/>
            </a:ln>
          </p:spPr>
        </p:pic>
        <p:pic>
          <p:nvPicPr>
            <p:cNvPr id="13"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608" t="54431" r="48837" b="4238"/>
            <a:stretch/>
          </p:blipFill>
          <p:spPr>
            <a:xfrm>
              <a:off x="5657905" y="40055458"/>
              <a:ext cx="4132792" cy="2534089"/>
            </a:xfrm>
            <a:prstGeom prst="rect">
              <a:avLst/>
            </a:prstGeom>
            <a:ln w="12700">
              <a:miter lim="400000"/>
            </a:ln>
          </p:spPr>
        </p:pic>
        <p:pic>
          <p:nvPicPr>
            <p:cNvPr id="14"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608" t="54431" r="48837" b="4238"/>
            <a:stretch/>
          </p:blipFill>
          <p:spPr>
            <a:xfrm>
              <a:off x="1525113" y="40054754"/>
              <a:ext cx="4132792" cy="2534089"/>
            </a:xfrm>
            <a:prstGeom prst="rect">
              <a:avLst/>
            </a:prstGeom>
            <a:ln w="12700">
              <a:miter lim="400000"/>
            </a:ln>
          </p:spPr>
        </p:pic>
        <p:pic>
          <p:nvPicPr>
            <p:cNvPr id="15" name="UoB-EPS-burgundy-powerpoint-template.png" descr="UoB-EPS-burgundy-powerpoint-template.png"/>
            <p:cNvPicPr>
              <a:picLocks noChangeAspect="1"/>
            </p:cNvPicPr>
            <p:nvPr/>
          </p:nvPicPr>
          <p:blipFill rotWithShape="1">
            <a:blip r:embed="rId3">
              <a:clrChange>
                <a:clrFrom>
                  <a:srgbClr val="FFFFFF"/>
                </a:clrFrom>
                <a:clrTo>
                  <a:srgbClr val="FFFFFF">
                    <a:alpha val="0"/>
                  </a:srgbClr>
                </a:clrTo>
              </a:clrChange>
              <a:extLst/>
            </a:blip>
            <a:srcRect l="32268" t="54431" r="48837" b="4238"/>
            <a:stretch/>
          </p:blipFill>
          <p:spPr>
            <a:xfrm>
              <a:off x="0" y="40054050"/>
              <a:ext cx="1544660" cy="2534089"/>
            </a:xfrm>
            <a:prstGeom prst="rect">
              <a:avLst/>
            </a:prstGeom>
            <a:ln w="12700">
              <a:miter lim="400000"/>
            </a:ln>
          </p:spPr>
        </p:pic>
        <p:pic>
          <p:nvPicPr>
            <p:cNvPr id="16" name="ub_burgundy.png" descr="ub_burgundy.png"/>
            <p:cNvPicPr>
              <a:picLocks/>
            </p:cNvPicPr>
            <p:nvPr/>
          </p:nvPicPr>
          <p:blipFill rotWithShape="1">
            <a:blip r:embed="rId2">
              <a:extLst/>
            </a:blip>
            <a:srcRect l="3932" t="4985" r="73154" b="86885"/>
            <a:stretch/>
          </p:blipFill>
          <p:spPr>
            <a:xfrm>
              <a:off x="170133" y="40495781"/>
              <a:ext cx="6637867" cy="1805151"/>
            </a:xfrm>
            <a:prstGeom prst="rect">
              <a:avLst/>
            </a:prstGeom>
            <a:ln w="12700">
              <a:miter lim="400000"/>
            </a:ln>
          </p:spPr>
        </p:pic>
      </p:grpSp>
    </p:spTree>
    <p:extLst>
      <p:ext uri="{BB962C8B-B14F-4D97-AF65-F5344CB8AC3E}">
        <p14:creationId xmlns:p14="http://schemas.microsoft.com/office/powerpoint/2010/main" val="316213121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olo e punti elenco Bham">
    <p:spTree>
      <p:nvGrpSpPr>
        <p:cNvPr id="1" name=""/>
        <p:cNvGrpSpPr/>
        <p:nvPr/>
      </p:nvGrpSpPr>
      <p:grpSpPr>
        <a:xfrm>
          <a:off x="0" y="0"/>
          <a:ext cx="0" cy="0"/>
          <a:chOff x="0" y="0"/>
          <a:chExt cx="0" cy="0"/>
        </a:xfrm>
      </p:grpSpPr>
      <p:sp>
        <p:nvSpPr>
          <p:cNvPr id="33" name="Titolo Testo"/>
          <p:cNvSpPr txBox="1">
            <a:spLocks noGrp="1"/>
          </p:cNvSpPr>
          <p:nvPr>
            <p:ph type="title"/>
          </p:nvPr>
        </p:nvSpPr>
        <p:spPr>
          <a:xfrm>
            <a:off x="822460" y="-617062"/>
            <a:ext cx="28619047" cy="10700120"/>
          </a:xfrm>
          <a:prstGeom prst="rect">
            <a:avLst/>
          </a:prstGeom>
        </p:spPr>
        <p:txBody>
          <a:bodyPr/>
          <a:lstStyle/>
          <a:p>
            <a:r>
              <a:t>Titolo Testo</a:t>
            </a:r>
          </a:p>
        </p:txBody>
      </p:sp>
      <p:sp>
        <p:nvSpPr>
          <p:cNvPr id="34" name="Corpo livello uno…"/>
          <p:cNvSpPr txBox="1">
            <a:spLocks noGrp="1"/>
          </p:cNvSpPr>
          <p:nvPr>
            <p:ph type="body" idx="1"/>
          </p:nvPr>
        </p:nvSpPr>
        <p:spPr>
          <a:xfrm>
            <a:off x="822460" y="13155240"/>
            <a:ext cx="28619047" cy="25640902"/>
          </a:xfrm>
          <a:prstGeom prst="rect">
            <a:avLst/>
          </a:prstGeom>
        </p:spPr>
        <p:txBody>
          <a:bodyPr/>
          <a:lstStyle/>
          <a:p>
            <a:r>
              <a:t>Corpo livello uno</a:t>
            </a:r>
          </a:p>
          <a:p>
            <a:pPr lvl="1"/>
            <a:r>
              <a:t>Corpo livello due</a:t>
            </a:r>
          </a:p>
          <a:p>
            <a:pPr lvl="2"/>
            <a:r>
              <a:t>Corpo livello tre</a:t>
            </a:r>
          </a:p>
          <a:p>
            <a:pPr lvl="3"/>
            <a:r>
              <a:t>Corpo livello quattro</a:t>
            </a:r>
          </a:p>
          <a:p>
            <a:pPr lvl="4"/>
            <a:r>
              <a:t>Corpo livello cinque</a:t>
            </a:r>
          </a:p>
        </p:txBody>
      </p:sp>
      <p:sp>
        <p:nvSpPr>
          <p:cNvPr id="35" name="Numero diapositiva"/>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48860972"/>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srcRect/>
          <a:stretch>
            <a:fillRect/>
          </a:stretch>
        </a:blipFill>
        <a:effectLst/>
      </p:bgPr>
    </p:bg>
    <p:spTree>
      <p:nvGrpSpPr>
        <p:cNvPr id="1" name=""/>
        <p:cNvGrpSpPr/>
        <p:nvPr/>
      </p:nvGrpSpPr>
      <p:grpSpPr>
        <a:xfrm>
          <a:off x="0" y="0"/>
          <a:ext cx="0" cy="0"/>
          <a:chOff x="0" y="0"/>
          <a:chExt cx="0" cy="0"/>
        </a:xfrm>
      </p:grpSpPr>
      <p:pic>
        <p:nvPicPr>
          <p:cNvPr id="2" name="wm-burgundy.png" descr="wm-burgundy.png"/>
          <p:cNvPicPr>
            <a:picLocks/>
          </p:cNvPicPr>
          <p:nvPr/>
        </p:nvPicPr>
        <p:blipFill>
          <a:blip r:embed="rId6">
            <a:extLst/>
          </a:blip>
          <a:stretch>
            <a:fillRect/>
          </a:stretch>
        </p:blipFill>
        <p:spPr>
          <a:xfrm>
            <a:off x="12019417" y="18160126"/>
            <a:ext cx="18479655" cy="14980169"/>
          </a:xfrm>
          <a:prstGeom prst="rect">
            <a:avLst/>
          </a:prstGeom>
          <a:ln w="12700">
            <a:miter lim="400000"/>
          </a:ln>
        </p:spPr>
      </p:pic>
      <p:sp>
        <p:nvSpPr>
          <p:cNvPr id="3" name="Titolo Testo"/>
          <p:cNvSpPr txBox="1">
            <a:spLocks noGrp="1"/>
          </p:cNvSpPr>
          <p:nvPr>
            <p:ph type="title"/>
          </p:nvPr>
        </p:nvSpPr>
        <p:spPr>
          <a:xfrm>
            <a:off x="822460" y="-498901"/>
            <a:ext cx="28619047" cy="1070012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r>
              <a:t>Titolo Testo</a:t>
            </a:r>
          </a:p>
        </p:txBody>
      </p:sp>
      <p:sp>
        <p:nvSpPr>
          <p:cNvPr id="4" name="Corpo livello uno…"/>
          <p:cNvSpPr txBox="1">
            <a:spLocks noGrp="1"/>
          </p:cNvSpPr>
          <p:nvPr>
            <p:ph type="body" idx="1"/>
          </p:nvPr>
        </p:nvSpPr>
        <p:spPr>
          <a:xfrm>
            <a:off x="822460" y="13995494"/>
            <a:ext cx="28619047" cy="25640902"/>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p>
            <a:r>
              <a:t>Corpo livello uno</a:t>
            </a:r>
          </a:p>
          <a:p>
            <a:pPr lvl="1"/>
            <a:r>
              <a:t>Corpo livello due</a:t>
            </a:r>
          </a:p>
          <a:p>
            <a:pPr lvl="2"/>
            <a:r>
              <a:t>Corpo livello tre</a:t>
            </a:r>
          </a:p>
          <a:p>
            <a:pPr lvl="3"/>
            <a:r>
              <a:t>Corpo livello quattro</a:t>
            </a:r>
          </a:p>
          <a:p>
            <a:pPr lvl="4"/>
            <a:r>
              <a:t>Corpo livello cinque</a:t>
            </a:r>
          </a:p>
        </p:txBody>
      </p:sp>
      <p:sp>
        <p:nvSpPr>
          <p:cNvPr id="5" name="Numero diapositiva"/>
          <p:cNvSpPr txBox="1">
            <a:spLocks noGrp="1"/>
          </p:cNvSpPr>
          <p:nvPr>
            <p:ph type="sldNum" sz="quarter" idx="2"/>
          </p:nvPr>
        </p:nvSpPr>
        <p:spPr>
          <a:xfrm>
            <a:off x="14579393" y="41014939"/>
            <a:ext cx="1308050" cy="1285993"/>
          </a:xfrm>
          <a:prstGeom prst="rect">
            <a:avLst/>
          </a:prstGeom>
          <a:ln w="12700">
            <a:miter lim="400000"/>
          </a:ln>
        </p:spPr>
        <p:txBody>
          <a:bodyPr wrap="none" lIns="50800" tIns="50800" rIns="50800" bIns="50800">
            <a:spAutoFit/>
          </a:bodyPr>
          <a:lstStyle>
            <a:lvl1pPr>
              <a:defRPr sz="7690"/>
            </a:lvl1pPr>
          </a:lstStyle>
          <a:p>
            <a:fld id="{86CB4B4D-7CA3-9044-876B-883B54F8677D}" type="slidenum">
              <a:t>‹#›</a:t>
            </a:fld>
            <a:endParaRPr/>
          </a:p>
        </p:txBody>
      </p:sp>
    </p:spTree>
    <p:extLst>
      <p:ext uri="{BB962C8B-B14F-4D97-AF65-F5344CB8AC3E}">
        <p14:creationId xmlns:p14="http://schemas.microsoft.com/office/powerpoint/2010/main" val="14784711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spd="med"/>
  <p:txStyles>
    <p:titleStyle>
      <a:lvl1pPr marL="0" marR="0" indent="0"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1pPr>
      <a:lvl2pPr marL="0" marR="0" indent="231320"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2pPr>
      <a:lvl3pPr marL="0" marR="0" indent="462641"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3pPr>
      <a:lvl4pPr marL="0" marR="0" indent="693961"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4pPr>
      <a:lvl5pPr marL="0" marR="0" indent="925281"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5pPr>
      <a:lvl6pPr marL="0" marR="0" indent="1156602"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6pPr>
      <a:lvl7pPr marL="0" marR="0" indent="1387922"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7pPr>
      <a:lvl8pPr marL="0" marR="0" indent="1619242"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8pPr>
      <a:lvl9pPr marL="0" marR="0" indent="1850563" algn="ctr" defTabSz="2505970" rtl="0" latinLnBrk="0">
        <a:lnSpc>
          <a:spcPct val="100000"/>
        </a:lnSpc>
        <a:spcBef>
          <a:spcPts val="0"/>
        </a:spcBef>
        <a:spcAft>
          <a:spcPts val="0"/>
        </a:spcAft>
        <a:buClrTx/>
        <a:buSzTx/>
        <a:buFontTx/>
        <a:buNone/>
        <a:tabLst/>
        <a:defRPr sz="29143" b="0" i="0" u="none" strike="noStrike" cap="all" spc="0" baseline="0">
          <a:ln>
            <a:noFill/>
          </a:ln>
          <a:solidFill>
            <a:srgbClr val="444444"/>
          </a:solidFill>
          <a:uFillTx/>
          <a:latin typeface="+mn-lt"/>
          <a:ea typeface="+mn-ea"/>
          <a:cs typeface="+mn-cs"/>
          <a:sym typeface="Gill Sans Light"/>
        </a:defRPr>
      </a:lvl9pPr>
    </p:titleStyle>
    <p:bodyStyle>
      <a:lvl1pPr marL="308427"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1pPr>
      <a:lvl2pPr marL="693961"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2pPr>
      <a:lvl3pPr marL="1079495"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3pPr>
      <a:lvl4pPr marL="1465029"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4pPr>
      <a:lvl5pPr marL="1850563"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5pPr>
      <a:lvl6pPr marL="2236097"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6pPr>
      <a:lvl7pPr marL="2621631"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7pPr>
      <a:lvl8pPr marL="3007164"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8pPr>
      <a:lvl9pPr marL="3392698" marR="0" indent="-308427" algn="l" defTabSz="2505970" rtl="0" latinLnBrk="0">
        <a:lnSpc>
          <a:spcPct val="100000"/>
        </a:lnSpc>
        <a:spcBef>
          <a:spcPts val="16292"/>
        </a:spcBef>
        <a:spcAft>
          <a:spcPts val="0"/>
        </a:spcAft>
        <a:buClr>
          <a:srgbClr val="535353"/>
        </a:buClr>
        <a:buSzPct val="82000"/>
        <a:buFontTx/>
        <a:buChar char="•"/>
        <a:tabLst/>
        <a:defRPr sz="16190" b="0" i="0" u="none" strike="noStrike" cap="none" spc="0" baseline="0">
          <a:ln>
            <a:noFill/>
          </a:ln>
          <a:solidFill>
            <a:srgbClr val="444444"/>
          </a:solidFill>
          <a:uFillTx/>
          <a:latin typeface="+mn-lt"/>
          <a:ea typeface="+mn-ea"/>
          <a:cs typeface="+mn-cs"/>
          <a:sym typeface="Gill Sans Light"/>
        </a:defRPr>
      </a:lvl9pPr>
    </p:bodyStyle>
    <p:otherStyle>
      <a:lvl1pPr marL="0" marR="0" indent="0"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1pPr>
      <a:lvl2pPr marL="0" marR="0" indent="231320"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2pPr>
      <a:lvl3pPr marL="0" marR="0" indent="462641"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3pPr>
      <a:lvl4pPr marL="0" marR="0" indent="693961"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4pPr>
      <a:lvl5pPr marL="0" marR="0" indent="925281"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5pPr>
      <a:lvl6pPr marL="0" marR="0" indent="1156602"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6pPr>
      <a:lvl7pPr marL="0" marR="0" indent="1387922"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7pPr>
      <a:lvl8pPr marL="0" marR="0" indent="1619242"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8pPr>
      <a:lvl9pPr marL="0" marR="0" indent="1850563" algn="ctr" defTabSz="2505970" latinLnBrk="0">
        <a:lnSpc>
          <a:spcPct val="100000"/>
        </a:lnSpc>
        <a:spcBef>
          <a:spcPts val="0"/>
        </a:spcBef>
        <a:spcAft>
          <a:spcPts val="0"/>
        </a:spcAft>
        <a:buClrTx/>
        <a:buSzTx/>
        <a:buFontTx/>
        <a:buNone/>
        <a:tabLst/>
        <a:defRPr sz="7690" b="0" i="0" u="none" strike="noStrike" cap="none" spc="0" baseline="0">
          <a:ln>
            <a:noFill/>
          </a:ln>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image" Target="../media/image16.wmf"/><Relationship Id="rId18" Type="http://schemas.openxmlformats.org/officeDocument/2006/relationships/image" Target="../media/image21.png"/><Relationship Id="rId3" Type="http://schemas.openxmlformats.org/officeDocument/2006/relationships/image" Target="../media/image6.wmf"/><Relationship Id="rId21" Type="http://schemas.openxmlformats.org/officeDocument/2006/relationships/image" Target="../media/image24.png"/><Relationship Id="rId7" Type="http://schemas.openxmlformats.org/officeDocument/2006/relationships/image" Target="../media/image10.wmf"/><Relationship Id="rId12" Type="http://schemas.openxmlformats.org/officeDocument/2006/relationships/image" Target="../media/image15.wmf"/><Relationship Id="rId17" Type="http://schemas.openxmlformats.org/officeDocument/2006/relationships/image" Target="../media/image20.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5" Type="http://schemas.openxmlformats.org/officeDocument/2006/relationships/image" Target="../media/image18.wmf"/><Relationship Id="rId10" Type="http://schemas.openxmlformats.org/officeDocument/2006/relationships/image" Target="../media/image13.wmf"/><Relationship Id="rId19" Type="http://schemas.openxmlformats.org/officeDocument/2006/relationships/image" Target="../media/image22.png"/><Relationship Id="rId4" Type="http://schemas.openxmlformats.org/officeDocument/2006/relationships/image" Target="../media/image7.wmf"/><Relationship Id="rId9" Type="http://schemas.openxmlformats.org/officeDocument/2006/relationships/image" Target="../media/image12.wmf"/><Relationship Id="rId14" Type="http://schemas.openxmlformats.org/officeDocument/2006/relationships/image" Target="../media/image1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OUNDING THE stars"/>
          <p:cNvSpPr txBox="1"/>
          <p:nvPr/>
        </p:nvSpPr>
        <p:spPr>
          <a:xfrm>
            <a:off x="3885405" y="749924"/>
            <a:ext cx="22504401" cy="202619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sz="12500" cap="all">
                <a:solidFill>
                  <a:srgbClr val="232323"/>
                </a:solidFill>
              </a:defRPr>
            </a:pPr>
            <a:r>
              <a:rPr kumimoji="0" lang="en-GB" sz="12500" b="0" i="0" u="none" strike="noStrike" kern="0" cap="all" spc="0" normalizeH="0" baseline="0" noProof="0" dirty="0">
                <a:ln>
                  <a:noFill/>
                </a:ln>
                <a:solidFill>
                  <a:srgbClr val="232323"/>
                </a:solidFill>
                <a:effectLst/>
                <a:uLnTx/>
                <a:uFillTx/>
              </a:rPr>
              <a:t>Sounds of the stars</a:t>
            </a:r>
            <a:endParaRPr kumimoji="0" lang="en-GB" sz="12500" b="0" i="0" u="none" strike="noStrike" kern="0" cap="small" spc="0" normalizeH="0" baseline="0" noProof="0" dirty="0">
              <a:ln>
                <a:noFill/>
              </a:ln>
              <a:solidFill>
                <a:srgbClr val="000000"/>
              </a:solidFill>
              <a:effectLst/>
              <a:uLnTx/>
              <a:uFillTx/>
            </a:endParaRPr>
          </a:p>
        </p:txBody>
      </p:sp>
      <p:sp>
        <p:nvSpPr>
          <p:cNvPr id="49" name="Rectangle 48"/>
          <p:cNvSpPr/>
          <p:nvPr/>
        </p:nvSpPr>
        <p:spPr>
          <a:xfrm>
            <a:off x="7009379" y="41227020"/>
            <a:ext cx="19302965" cy="1033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lvl="0" indent="0" defTabSz="2476500" eaLnBrk="1" fontAlgn="auto" latinLnBrk="0" hangingPunct="0">
              <a:lnSpc>
                <a:spcPct val="100000"/>
              </a:lnSpc>
              <a:spcBef>
                <a:spcPts val="0"/>
              </a:spcBef>
              <a:spcAft>
                <a:spcPts val="0"/>
              </a:spcAft>
              <a:buClrTx/>
              <a:buSzTx/>
              <a:buFontTx/>
              <a:buNone/>
              <a:tabLst/>
              <a:defRPr/>
            </a:pPr>
            <a:r>
              <a:rPr kumimoji="0" lang="en-GB" sz="3600" b="0" i="0" u="none" strike="noStrike" kern="0" cap="none" spc="0" normalizeH="0" baseline="0" noProof="0" dirty="0">
                <a:ln>
                  <a:noFill/>
                </a:ln>
                <a:solidFill>
                  <a:sysClr val="windowText" lastClr="000000"/>
                </a:solidFill>
                <a:effectLst/>
                <a:uLnTx/>
                <a:uFillTx/>
                <a:sym typeface="Gill Sans Light"/>
              </a:rPr>
              <a:t>Emma Willett and Raphael Panayi</a:t>
            </a:r>
            <a:r>
              <a:rPr kumimoji="0" lang="en-GB" sz="3600" b="0" i="0" u="none" strike="noStrike" kern="0" cap="none" spc="0" normalizeH="0" noProof="0" dirty="0">
                <a:ln>
                  <a:noFill/>
                </a:ln>
                <a:solidFill>
                  <a:sysClr val="windowText" lastClr="000000"/>
                </a:solidFill>
                <a:effectLst/>
                <a:uLnTx/>
                <a:uFillTx/>
                <a:sym typeface="Gill Sans Light"/>
              </a:rPr>
              <a:t> - </a:t>
            </a:r>
            <a:r>
              <a:rPr lang="en-GB" sz="3600" kern="0" dirty="0">
                <a:solidFill>
                  <a:sysClr val="windowText" lastClr="000000"/>
                </a:solidFill>
                <a:sym typeface="Gill Sans Light"/>
              </a:rPr>
              <a:t>July 2017</a:t>
            </a:r>
          </a:p>
          <a:p>
            <a:pPr marL="0" marR="0" lvl="0" indent="0" defTabSz="2476500" eaLnBrk="1" fontAlgn="auto" latinLnBrk="0" hangingPunct="0">
              <a:lnSpc>
                <a:spcPct val="100000"/>
              </a:lnSpc>
              <a:spcBef>
                <a:spcPts val="0"/>
              </a:spcBef>
              <a:spcAft>
                <a:spcPts val="0"/>
              </a:spcAft>
              <a:buClrTx/>
              <a:buSzTx/>
              <a:buFontTx/>
              <a:buNone/>
              <a:tabLst/>
              <a:defRPr/>
            </a:pPr>
            <a:r>
              <a:rPr kumimoji="0" lang="en-GB" sz="3600" b="0" i="0" u="none" strike="noStrike" kern="0" cap="none" spc="0" normalizeH="0" baseline="0" noProof="0" dirty="0">
                <a:ln>
                  <a:noFill/>
                </a:ln>
                <a:solidFill>
                  <a:sysClr val="windowText" lastClr="000000"/>
                </a:solidFill>
                <a:effectLst/>
                <a:uLnTx/>
                <a:uFillTx/>
                <a:sym typeface="Gill Sans Light"/>
              </a:rPr>
              <a:t>With thanks to Dr Andrea Miglio</a:t>
            </a:r>
          </a:p>
        </p:txBody>
      </p:sp>
      <p:grpSp>
        <p:nvGrpSpPr>
          <p:cNvPr id="40" name="Group 39"/>
          <p:cNvGrpSpPr/>
          <p:nvPr/>
        </p:nvGrpSpPr>
        <p:grpSpPr>
          <a:xfrm>
            <a:off x="24732856" y="6998172"/>
            <a:ext cx="4844365" cy="4976558"/>
            <a:chOff x="24962875" y="6935571"/>
            <a:chExt cx="4844365" cy="4976558"/>
          </a:xfrm>
        </p:grpSpPr>
        <p:pic>
          <p:nvPicPr>
            <p:cNvPr id="110" name="Picture 109"/>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24962875" y="6935571"/>
              <a:ext cx="4844365" cy="4976558"/>
            </a:xfrm>
            <a:prstGeom prst="rect">
              <a:avLst/>
            </a:prstGeom>
          </p:spPr>
        </p:pic>
        <p:sp>
          <p:nvSpPr>
            <p:cNvPr id="111" name="TextBox 110"/>
            <p:cNvSpPr txBox="1"/>
            <p:nvPr/>
          </p:nvSpPr>
          <p:spPr>
            <a:xfrm>
              <a:off x="25970473" y="9937623"/>
              <a:ext cx="2674277"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FFFFFF"/>
                  </a:solidFill>
                  <a:effectLst/>
                  <a:uLnTx/>
                  <a:uFillTx/>
                  <a:sym typeface="Gill Sans Light"/>
                </a:rPr>
                <a:t>Put on the headphones and wave here for instructions</a:t>
              </a:r>
            </a:p>
          </p:txBody>
        </p:sp>
      </p:grpSp>
      <p:pic>
        <p:nvPicPr>
          <p:cNvPr id="60" name="Picture 59"/>
          <p:cNvPicPr>
            <a:picLocks noChangeAspect="1"/>
          </p:cNvPicPr>
          <p:nvPr/>
        </p:nvPicPr>
        <p:blipFill rotWithShape="1">
          <a:blip r:embed="rId3">
            <a:extLst>
              <a:ext uri="{28A0092B-C50C-407E-A947-70E740481C1C}">
                <a14:useLocalDpi xmlns:a14="http://schemas.microsoft.com/office/drawing/2010/main" val="0"/>
              </a:ext>
            </a:extLst>
          </a:blip>
          <a:srcRect t="6227" r="4607" b="4993"/>
          <a:stretch/>
        </p:blipFill>
        <p:spPr>
          <a:xfrm>
            <a:off x="6290606" y="12132945"/>
            <a:ext cx="17694000" cy="23762293"/>
          </a:xfrm>
          <a:prstGeom prst="rect">
            <a:avLst/>
          </a:prstGeom>
          <a:ln w="57150">
            <a:solidFill>
              <a:schemeClr val="tx1"/>
            </a:solidFill>
          </a:ln>
        </p:spPr>
      </p:pic>
      <p:grpSp>
        <p:nvGrpSpPr>
          <p:cNvPr id="25" name="Group 24"/>
          <p:cNvGrpSpPr/>
          <p:nvPr/>
        </p:nvGrpSpPr>
        <p:grpSpPr>
          <a:xfrm>
            <a:off x="10715093" y="15069455"/>
            <a:ext cx="9255238" cy="17406560"/>
            <a:chOff x="10665199" y="10559540"/>
            <a:chExt cx="9255238" cy="17406560"/>
          </a:xfrm>
        </p:grpSpPr>
        <p:sp>
          <p:nvSpPr>
            <p:cNvPr id="4" name="Oval 3"/>
            <p:cNvSpPr/>
            <p:nvPr/>
          </p:nvSpPr>
          <p:spPr>
            <a:xfrm>
              <a:off x="18057148" y="10559540"/>
              <a:ext cx="440573" cy="440573"/>
            </a:xfrm>
            <a:prstGeom prst="ellipse">
              <a:avLst/>
            </a:prstGeom>
            <a:solidFill>
              <a:srgbClr val="0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FFFFFF"/>
                  </a:solidFill>
                  <a:effectLst/>
                  <a:uLnTx/>
                  <a:uFillTx/>
                </a:rPr>
                <a:t>5</a:t>
              </a:r>
            </a:p>
          </p:txBody>
        </p:sp>
        <p:sp>
          <p:nvSpPr>
            <p:cNvPr id="5" name="Oval 4"/>
            <p:cNvSpPr/>
            <p:nvPr/>
          </p:nvSpPr>
          <p:spPr>
            <a:xfrm>
              <a:off x="19515313" y="11110422"/>
              <a:ext cx="405124" cy="405124"/>
            </a:xfrm>
            <a:prstGeom prst="ellipse">
              <a:avLst/>
            </a:prstGeom>
            <a:solidFill>
              <a:srgbClr val="0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FFFFFF"/>
                  </a:solidFill>
                  <a:effectLst/>
                  <a:uLnTx/>
                  <a:uFillTx/>
                </a:rPr>
                <a:t>4</a:t>
              </a:r>
              <a:endParaRPr kumimoji="0" lang="en-GB" sz="1800" b="1" i="0" u="none" strike="noStrike" kern="0" cap="none" spc="0" normalizeH="0" baseline="0" noProof="0" dirty="0">
                <a:ln>
                  <a:noFill/>
                </a:ln>
                <a:solidFill>
                  <a:srgbClr val="FFFFFF"/>
                </a:solidFill>
                <a:effectLst/>
                <a:uLnTx/>
                <a:uFillTx/>
              </a:endParaRPr>
            </a:p>
          </p:txBody>
        </p:sp>
        <p:sp>
          <p:nvSpPr>
            <p:cNvPr id="7" name="Oval 6"/>
            <p:cNvSpPr/>
            <p:nvPr/>
          </p:nvSpPr>
          <p:spPr>
            <a:xfrm>
              <a:off x="13495196" y="23459568"/>
              <a:ext cx="454158" cy="454158"/>
            </a:xfrm>
            <a:prstGeom prst="ellipse">
              <a:avLst/>
            </a:prstGeom>
            <a:solidFill>
              <a:srgbClr val="0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FFFFFF"/>
                  </a:solidFill>
                  <a:effectLst/>
                  <a:uLnTx/>
                  <a:uFillTx/>
                </a:rPr>
                <a:t>2</a:t>
              </a:r>
              <a:endParaRPr kumimoji="0" lang="en-GB" sz="1800" b="1" i="0" u="none" strike="noStrike" kern="0" cap="none" spc="0" normalizeH="0" baseline="0" noProof="0" dirty="0">
                <a:ln>
                  <a:noFill/>
                </a:ln>
                <a:solidFill>
                  <a:srgbClr val="FFFFFF"/>
                </a:solidFill>
                <a:effectLst/>
                <a:uLnTx/>
                <a:uFillTx/>
              </a:endParaRPr>
            </a:p>
          </p:txBody>
        </p:sp>
        <p:sp>
          <p:nvSpPr>
            <p:cNvPr id="6" name="Oval 5"/>
            <p:cNvSpPr/>
            <p:nvPr/>
          </p:nvSpPr>
          <p:spPr>
            <a:xfrm>
              <a:off x="16850690" y="19525213"/>
              <a:ext cx="438602" cy="438602"/>
            </a:xfrm>
            <a:prstGeom prst="ellipse">
              <a:avLst/>
            </a:prstGeom>
            <a:solidFill>
              <a:srgbClr val="0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FFFFFF"/>
                  </a:solidFill>
                  <a:effectLst/>
                  <a:uLnTx/>
                  <a:uFillTx/>
                </a:rPr>
                <a:t>3</a:t>
              </a:r>
              <a:endParaRPr kumimoji="0" lang="en-GB" sz="1800" b="1" i="0" u="none" strike="noStrike" kern="0" cap="none" spc="0" normalizeH="0" baseline="0" noProof="0" dirty="0">
                <a:ln>
                  <a:noFill/>
                </a:ln>
                <a:solidFill>
                  <a:srgbClr val="FFFFFF"/>
                </a:solidFill>
                <a:effectLst/>
                <a:uLnTx/>
                <a:uFillTx/>
              </a:endParaRPr>
            </a:p>
          </p:txBody>
        </p:sp>
        <p:sp>
          <p:nvSpPr>
            <p:cNvPr id="31" name="Oval 30"/>
            <p:cNvSpPr/>
            <p:nvPr/>
          </p:nvSpPr>
          <p:spPr>
            <a:xfrm>
              <a:off x="10665199" y="27578746"/>
              <a:ext cx="387354" cy="387354"/>
            </a:xfrm>
            <a:prstGeom prst="ellipse">
              <a:avLst/>
            </a:prstGeom>
            <a:solidFill>
              <a:srgbClr val="0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FFFFFF"/>
                  </a:solidFill>
                  <a:effectLst/>
                  <a:uLnTx/>
                  <a:uFillTx/>
                </a:rPr>
                <a:t>1</a:t>
              </a:r>
              <a:endParaRPr kumimoji="0" lang="en-GB" sz="1800" b="1" i="0" u="none" strike="noStrike" kern="0" cap="none" spc="0" normalizeH="0" baseline="0" noProof="0" dirty="0">
                <a:ln>
                  <a:noFill/>
                </a:ln>
                <a:solidFill>
                  <a:srgbClr val="FFFFFF"/>
                </a:solidFill>
                <a:effectLst/>
                <a:uLnTx/>
                <a:uFillTx/>
              </a:endParaRPr>
            </a:p>
          </p:txBody>
        </p:sp>
      </p:grpSp>
      <p:grpSp>
        <p:nvGrpSpPr>
          <p:cNvPr id="115" name="Group 114"/>
          <p:cNvGrpSpPr/>
          <p:nvPr/>
        </p:nvGrpSpPr>
        <p:grpSpPr>
          <a:xfrm>
            <a:off x="265117" y="36127512"/>
            <a:ext cx="23708213" cy="4239114"/>
            <a:chOff x="247880" y="31617597"/>
            <a:chExt cx="23708213" cy="4239114"/>
          </a:xfrm>
        </p:grpSpPr>
        <p:pic>
          <p:nvPicPr>
            <p:cNvPr id="62" name="Picture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9240" y="31617597"/>
              <a:ext cx="5644800" cy="4233600"/>
            </a:xfrm>
            <a:prstGeom prst="rect">
              <a:avLst/>
            </a:prstGeom>
            <a:ln w="57150">
              <a:solidFill>
                <a:schemeClr val="accent3"/>
              </a:solidFill>
            </a:ln>
          </p:spPr>
        </p:pic>
        <p:pic>
          <p:nvPicPr>
            <p:cNvPr id="63" name="Picture 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87700" y="31618301"/>
              <a:ext cx="5644800" cy="4233600"/>
            </a:xfrm>
            <a:prstGeom prst="rect">
              <a:avLst/>
            </a:prstGeom>
            <a:ln w="57150">
              <a:solidFill>
                <a:schemeClr val="accent3"/>
              </a:solidFill>
            </a:ln>
          </p:spPr>
        </p:pic>
        <p:pic>
          <p:nvPicPr>
            <p:cNvPr id="65" name="Picture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311293" y="31623111"/>
              <a:ext cx="5644800" cy="4233600"/>
            </a:xfrm>
            <a:prstGeom prst="rect">
              <a:avLst/>
            </a:prstGeom>
            <a:ln w="57150">
              <a:solidFill>
                <a:schemeClr val="accent3"/>
              </a:solidFill>
            </a:ln>
          </p:spPr>
        </p:pic>
        <p:pic>
          <p:nvPicPr>
            <p:cNvPr id="92" name="Picture 91"/>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6279679" y="31617597"/>
              <a:ext cx="682501" cy="701125"/>
            </a:xfrm>
            <a:prstGeom prst="rect">
              <a:avLst/>
            </a:prstGeom>
          </p:spPr>
        </p:pic>
        <p:pic>
          <p:nvPicPr>
            <p:cNvPr id="95" name="Picture 94"/>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12287369" y="31617597"/>
              <a:ext cx="682501" cy="701125"/>
            </a:xfrm>
            <a:prstGeom prst="rect">
              <a:avLst/>
            </a:prstGeom>
          </p:spPr>
        </p:pic>
        <p:sp>
          <p:nvSpPr>
            <p:cNvPr id="96" name="TextBox 95"/>
            <p:cNvSpPr txBox="1"/>
            <p:nvPr/>
          </p:nvSpPr>
          <p:spPr>
            <a:xfrm>
              <a:off x="12424724" y="31851547"/>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2</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pic>
          <p:nvPicPr>
            <p:cNvPr id="98" name="Picture 97"/>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18311293" y="31617597"/>
              <a:ext cx="682501" cy="701125"/>
            </a:xfrm>
            <a:prstGeom prst="rect">
              <a:avLst/>
            </a:prstGeom>
          </p:spPr>
        </p:pic>
        <p:sp>
          <p:nvSpPr>
            <p:cNvPr id="28" name="Rectangle 27"/>
            <p:cNvSpPr/>
            <p:nvPr/>
          </p:nvSpPr>
          <p:spPr>
            <a:xfrm>
              <a:off x="247880" y="31617597"/>
              <a:ext cx="5730892" cy="4239114"/>
            </a:xfrm>
            <a:prstGeom prst="rect">
              <a:avLst/>
            </a:prstGeom>
            <a:solidFill>
              <a:schemeClr val="accent3">
                <a:lumMod val="40000"/>
                <a:lumOff val="60000"/>
              </a:schemeClr>
            </a:solidFill>
            <a:ln w="57150" cap="flat">
              <a:solidFill>
                <a:schemeClr val="accent3"/>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50800" rIns="144000" bIns="50800" numCol="1" spcCol="38100" rtlCol="0" anchor="ctr">
              <a:noAutofit/>
            </a:bodyPr>
            <a:lstStyle/>
            <a:p>
              <a:pPr marL="0" marR="0" lvl="0" indent="0" algn="ctr" defTabSz="2476500" eaLnBrk="1" fontAlgn="auto" latinLnBrk="0" hangingPunct="0">
                <a:lnSpc>
                  <a:spcPct val="100000"/>
                </a:lnSpc>
                <a:spcBef>
                  <a:spcPts val="0"/>
                </a:spcBef>
                <a:spcAft>
                  <a:spcPts val="0"/>
                </a:spcAft>
                <a:buClrTx/>
                <a:buSzTx/>
                <a:buFontTx/>
                <a:buNone/>
                <a:tabLst/>
                <a:defRPr/>
              </a:pPr>
              <a:r>
                <a:rPr kumimoji="0" lang="en-GB" sz="3600" b="1" i="0" u="none" strike="noStrike" kern="0" cap="none" spc="0" normalizeH="0" baseline="0" noProof="0" dirty="0">
                  <a:ln>
                    <a:noFill/>
                  </a:ln>
                  <a:solidFill>
                    <a:srgbClr val="535353"/>
                  </a:solidFill>
                  <a:effectLst/>
                  <a:uLnTx/>
                  <a:uFillTx/>
                  <a:sym typeface="Gill Sans Light"/>
                </a:rPr>
                <a:t>Radius</a:t>
              </a:r>
            </a:p>
            <a:p>
              <a:pPr lvl="0" algn="just" defTabSz="2476500" hangingPunct="0">
                <a:defRPr/>
              </a:pPr>
              <a:r>
                <a:rPr lang="en-GB" sz="3600" dirty="0"/>
                <a:t>As the star evolves off the main sequence, its radius greatly increases</a:t>
              </a:r>
              <a:r>
                <a:rPr lang="en-GB" sz="3600" kern="0" noProof="0" dirty="0">
                  <a:solidFill>
                    <a:srgbClr val="535353"/>
                  </a:solidFill>
                  <a:sym typeface="Gill Sans Light"/>
                </a:rPr>
                <a:t>. This means that the resonant frequency decreases – the pitch of the sound is lower.</a:t>
              </a:r>
              <a:endParaRPr kumimoji="0" lang="en-GB" sz="3200" b="0" i="0" u="none" strike="noStrike" kern="0" cap="none" spc="0" normalizeH="0" baseline="0" noProof="0" dirty="0">
                <a:ln>
                  <a:noFill/>
                </a:ln>
                <a:solidFill>
                  <a:srgbClr val="535353"/>
                </a:solidFill>
                <a:effectLst/>
                <a:uLnTx/>
                <a:uFillTx/>
                <a:sym typeface="Gill Sans Light"/>
              </a:endParaRPr>
            </a:p>
          </p:txBody>
        </p:sp>
        <p:sp>
          <p:nvSpPr>
            <p:cNvPr id="93" name="TextBox 92"/>
            <p:cNvSpPr txBox="1"/>
            <p:nvPr/>
          </p:nvSpPr>
          <p:spPr>
            <a:xfrm>
              <a:off x="6417034" y="31851547"/>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1</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sp>
          <p:nvSpPr>
            <p:cNvPr id="99" name="TextBox 98"/>
            <p:cNvSpPr txBox="1"/>
            <p:nvPr/>
          </p:nvSpPr>
          <p:spPr>
            <a:xfrm>
              <a:off x="18448648" y="31851547"/>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3</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grpSp>
      <p:grpSp>
        <p:nvGrpSpPr>
          <p:cNvPr id="3" name="Group 2"/>
          <p:cNvGrpSpPr/>
          <p:nvPr/>
        </p:nvGrpSpPr>
        <p:grpSpPr>
          <a:xfrm>
            <a:off x="251820" y="7640632"/>
            <a:ext cx="17538520" cy="28254606"/>
            <a:chOff x="251820" y="7640632"/>
            <a:chExt cx="17538520" cy="28254606"/>
          </a:xfrm>
        </p:grpSpPr>
        <p:grpSp>
          <p:nvGrpSpPr>
            <p:cNvPr id="32" name="Group 31"/>
            <p:cNvGrpSpPr/>
            <p:nvPr/>
          </p:nvGrpSpPr>
          <p:grpSpPr>
            <a:xfrm>
              <a:off x="251820" y="7640632"/>
              <a:ext cx="17538520" cy="28254606"/>
              <a:chOff x="251820" y="7640632"/>
              <a:chExt cx="17538520" cy="28254606"/>
            </a:xfrm>
          </p:grpSpPr>
          <p:pic>
            <p:nvPicPr>
              <p:cNvPr id="71" name="Picture 7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145540" y="7646598"/>
                <a:ext cx="5644800" cy="4233600"/>
              </a:xfrm>
              <a:prstGeom prst="rect">
                <a:avLst/>
              </a:prstGeom>
              <a:ln w="57150">
                <a:solidFill>
                  <a:schemeClr val="accent1"/>
                </a:solidFill>
              </a:ln>
            </p:spPr>
          </p:pic>
          <p:pic>
            <p:nvPicPr>
              <p:cNvPr id="72" name="Picture 7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06477" y="7640632"/>
                <a:ext cx="5644800" cy="4233600"/>
              </a:xfrm>
              <a:prstGeom prst="rect">
                <a:avLst/>
              </a:prstGeom>
              <a:ln w="57150">
                <a:solidFill>
                  <a:schemeClr val="accent1"/>
                </a:solidFill>
              </a:ln>
            </p:spPr>
          </p:pic>
          <p:grpSp>
            <p:nvGrpSpPr>
              <p:cNvPr id="11" name="Group 10"/>
              <p:cNvGrpSpPr/>
              <p:nvPr/>
            </p:nvGrpSpPr>
            <p:grpSpPr>
              <a:xfrm>
                <a:off x="251820" y="7640632"/>
                <a:ext cx="5690753" cy="28254606"/>
                <a:chOff x="337912" y="7640632"/>
                <a:chExt cx="5690753" cy="28254606"/>
              </a:xfrm>
            </p:grpSpPr>
            <p:pic>
              <p:nvPicPr>
                <p:cNvPr id="67" name="Picture 6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1636" y="27148210"/>
                  <a:ext cx="5644800" cy="4233600"/>
                </a:xfrm>
                <a:prstGeom prst="rect">
                  <a:avLst/>
                </a:prstGeom>
                <a:ln w="57150">
                  <a:solidFill>
                    <a:schemeClr val="accent1"/>
                  </a:solidFill>
                </a:ln>
              </p:spPr>
            </p:pic>
            <p:pic>
              <p:nvPicPr>
                <p:cNvPr id="68" name="Picture 6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3865" y="22634782"/>
                  <a:ext cx="5644800" cy="4233600"/>
                </a:xfrm>
                <a:prstGeom prst="rect">
                  <a:avLst/>
                </a:prstGeom>
                <a:ln w="57150">
                  <a:solidFill>
                    <a:schemeClr val="accent1"/>
                  </a:solidFill>
                </a:ln>
              </p:spPr>
            </p:pic>
            <p:pic>
              <p:nvPicPr>
                <p:cNvPr id="69" name="Picture 6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1636" y="18128891"/>
                  <a:ext cx="5644800" cy="4233600"/>
                </a:xfrm>
                <a:prstGeom prst="rect">
                  <a:avLst/>
                </a:prstGeom>
                <a:ln w="57150">
                  <a:solidFill>
                    <a:schemeClr val="accent1"/>
                  </a:solidFill>
                </a:ln>
              </p:spPr>
            </p:pic>
            <p:pic>
              <p:nvPicPr>
                <p:cNvPr id="66" name="Picture 6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3865" y="31661638"/>
                  <a:ext cx="5644800" cy="4233600"/>
                </a:xfrm>
                <a:prstGeom prst="rect">
                  <a:avLst/>
                </a:prstGeom>
                <a:ln w="57150">
                  <a:solidFill>
                    <a:schemeClr val="accent1"/>
                  </a:solidFill>
                </a:ln>
              </p:spPr>
            </p:pic>
            <p:pic>
              <p:nvPicPr>
                <p:cNvPr id="20" name="Picture 19"/>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383865" y="18128187"/>
                  <a:ext cx="682501" cy="701125"/>
                </a:xfrm>
                <a:prstGeom prst="rect">
                  <a:avLst/>
                </a:prstGeom>
              </p:spPr>
            </p:pic>
            <p:pic>
              <p:nvPicPr>
                <p:cNvPr id="74" name="Picture 73"/>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399907" y="22634078"/>
                  <a:ext cx="682501" cy="701125"/>
                </a:xfrm>
                <a:prstGeom prst="rect">
                  <a:avLst/>
                </a:prstGeom>
              </p:spPr>
            </p:pic>
            <p:pic>
              <p:nvPicPr>
                <p:cNvPr id="89" name="Picture 88"/>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387678" y="31665382"/>
                  <a:ext cx="682501" cy="701125"/>
                </a:xfrm>
                <a:prstGeom prst="rect">
                  <a:avLst/>
                </a:prstGeom>
              </p:spPr>
            </p:pic>
            <p:sp>
              <p:nvSpPr>
                <p:cNvPr id="26" name="Rectangle 25"/>
                <p:cNvSpPr/>
                <p:nvPr/>
              </p:nvSpPr>
              <p:spPr>
                <a:xfrm>
                  <a:off x="337912" y="7640632"/>
                  <a:ext cx="5690753" cy="10215263"/>
                </a:xfrm>
                <a:prstGeom prst="rect">
                  <a:avLst/>
                </a:prstGeom>
                <a:solidFill>
                  <a:schemeClr val="accent1">
                    <a:lumMod val="40000"/>
                    <a:lumOff val="60000"/>
                  </a:schemeClr>
                </a:solidFill>
                <a:ln w="5715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50800" rIns="144000" bIns="50800" numCol="1" spcCol="38100" rtlCol="0" anchor="ctr">
                  <a:noAutofit/>
                </a:bodyPr>
                <a:lstStyle/>
                <a:p>
                  <a:pPr marR="0" lvl="0" indent="0" algn="ctr" defTabSz="2476500" eaLnBrk="1" fontAlgn="auto" latinLnBrk="0" hangingPunct="0">
                    <a:lnSpc>
                      <a:spcPct val="100000"/>
                    </a:lnSpc>
                    <a:spcBef>
                      <a:spcPts val="0"/>
                    </a:spcBef>
                    <a:spcAft>
                      <a:spcPts val="0"/>
                    </a:spcAft>
                    <a:buClrTx/>
                    <a:buSzTx/>
                    <a:buFontTx/>
                    <a:buNone/>
                    <a:tabLst/>
                    <a:defRPr/>
                  </a:pPr>
                  <a:r>
                    <a:rPr kumimoji="0" lang="en-GB" sz="3600" b="1" i="0" u="none" strike="noStrike" kern="0" cap="none" spc="0" normalizeH="0" baseline="0" noProof="0" dirty="0">
                      <a:ln>
                        <a:noFill/>
                      </a:ln>
                      <a:solidFill>
                        <a:srgbClr val="535353"/>
                      </a:solidFill>
                      <a:effectLst/>
                      <a:uLnTx/>
                      <a:uFillTx/>
                      <a:sym typeface="Gill Sans Light"/>
                    </a:rPr>
                    <a:t>Mode Mixing</a:t>
                  </a:r>
                </a:p>
                <a:p>
                  <a:pPr algn="just" defTabSz="2476500" hangingPunct="0"/>
                  <a:r>
                    <a:rPr kumimoji="0" lang="en-GB" sz="3200" b="0" i="0" u="none" strike="noStrike" kern="0" cap="none" spc="0" normalizeH="0" baseline="0" noProof="0" dirty="0">
                      <a:ln>
                        <a:noFill/>
                      </a:ln>
                      <a:solidFill>
                        <a:srgbClr val="535353"/>
                      </a:solidFill>
                      <a:effectLst/>
                      <a:uLnTx/>
                      <a:uFillTx/>
                      <a:sym typeface="Gill Sans Light"/>
                    </a:rPr>
                    <a:t>In main sequence stars, frequency observations are dominated by pressure or</a:t>
                  </a:r>
                  <a:r>
                    <a:rPr kumimoji="0" lang="en-GB" sz="3200" b="0" i="0" u="none" strike="noStrike" kern="0" cap="none" spc="0" normalizeH="0" noProof="0" dirty="0">
                      <a:ln>
                        <a:noFill/>
                      </a:ln>
                      <a:solidFill>
                        <a:srgbClr val="535353"/>
                      </a:solidFill>
                      <a:effectLst/>
                      <a:uLnTx/>
                      <a:uFillTx/>
                      <a:sym typeface="Gill Sans Light"/>
                    </a:rPr>
                    <a:t> </a:t>
                  </a:r>
                  <a:r>
                    <a:rPr kumimoji="0" lang="en-GB" sz="3200" b="0" i="1" u="none" strike="noStrike" kern="0" cap="none" spc="0" normalizeH="0" baseline="0" noProof="0" dirty="0">
                      <a:ln>
                        <a:noFill/>
                      </a:ln>
                      <a:solidFill>
                        <a:srgbClr val="535353"/>
                      </a:solidFill>
                      <a:effectLst/>
                      <a:uLnTx/>
                      <a:uFillTx/>
                      <a:sym typeface="Gill Sans Light"/>
                    </a:rPr>
                    <a:t>p-modes</a:t>
                  </a:r>
                  <a:r>
                    <a:rPr lang="en-GB" sz="3200" kern="0" dirty="0">
                      <a:solidFill>
                        <a:srgbClr val="535353"/>
                      </a:solidFill>
                      <a:sym typeface="Gill Sans Light"/>
                    </a:rPr>
                    <a:t> with</a:t>
                  </a:r>
                  <a:r>
                    <a:rPr kumimoji="0" lang="en-GB" sz="3200" b="0" i="0" u="none" strike="noStrike" kern="0" cap="none" spc="0" normalizeH="0" baseline="0" noProof="0" dirty="0">
                      <a:ln>
                        <a:noFill/>
                      </a:ln>
                      <a:solidFill>
                        <a:srgbClr val="535353"/>
                      </a:solidFill>
                      <a:effectLst/>
                      <a:uLnTx/>
                      <a:uFillTx/>
                      <a:sym typeface="Gill Sans Light"/>
                    </a:rPr>
                    <a:t> simple ‘comb like’ spectra. As the star evolves gravity or </a:t>
                  </a:r>
                  <a:r>
                    <a:rPr kumimoji="0" lang="en-GB" sz="3200" b="0" i="1" u="none" strike="noStrike" kern="0" cap="none" spc="0" normalizeH="0" baseline="0" noProof="0" dirty="0">
                      <a:ln>
                        <a:noFill/>
                      </a:ln>
                      <a:solidFill>
                        <a:srgbClr val="535353"/>
                      </a:solidFill>
                      <a:effectLst/>
                      <a:uLnTx/>
                      <a:uFillTx/>
                      <a:sym typeface="Gill Sans Light"/>
                    </a:rPr>
                    <a:t>g-modes </a:t>
                  </a:r>
                  <a:r>
                    <a:rPr kumimoji="0" lang="en-GB" sz="3200" b="0" i="0" u="none" strike="noStrike" kern="0" cap="none" spc="0" normalizeH="0" baseline="0" noProof="0" dirty="0">
                      <a:ln>
                        <a:noFill/>
                      </a:ln>
                      <a:solidFill>
                        <a:srgbClr val="535353"/>
                      </a:solidFill>
                      <a:effectLst/>
                      <a:uLnTx/>
                      <a:uFillTx/>
                      <a:sym typeface="Gill Sans Light"/>
                    </a:rPr>
                    <a:t>interact with the (non-radial) p-modes creating modes of ‘mixed character’.</a:t>
                  </a:r>
                  <a:r>
                    <a:rPr kumimoji="0" lang="en-GB" sz="3200" b="0" i="0" u="none" strike="noStrike" kern="0" cap="none" spc="0" normalizeH="0" noProof="0" dirty="0">
                      <a:ln>
                        <a:noFill/>
                      </a:ln>
                      <a:solidFill>
                        <a:srgbClr val="535353"/>
                      </a:solidFill>
                      <a:effectLst/>
                      <a:uLnTx/>
                      <a:uFillTx/>
                      <a:sym typeface="Gill Sans Light"/>
                    </a:rPr>
                    <a:t> </a:t>
                  </a:r>
                  <a:r>
                    <a:rPr kumimoji="0" lang="en-GB" sz="3200" b="0" i="0" u="none" strike="noStrike" kern="0" cap="none" spc="0" normalizeH="0" baseline="0" noProof="0" dirty="0">
                      <a:ln>
                        <a:noFill/>
                      </a:ln>
                      <a:solidFill>
                        <a:srgbClr val="535353"/>
                      </a:solidFill>
                      <a:effectLst/>
                      <a:uLnTx/>
                      <a:uFillTx/>
                      <a:sym typeface="Gill Sans Light"/>
                    </a:rPr>
                    <a:t>This results in clusters of mixed modes around each p-mode peak.</a:t>
                  </a:r>
                  <a:r>
                    <a:rPr lang="en-GB" sz="3200" kern="0" dirty="0">
                      <a:solidFill>
                        <a:srgbClr val="535353"/>
                      </a:solidFill>
                      <a:sym typeface="Gill Sans Light"/>
                    </a:rPr>
                    <a:t> The spacing of the mixed modes gives information about the near-core structure of the star, which is useful in cases where the surface properties are similar – e.g. for distinguishing red giants from red clump stars.</a:t>
                  </a:r>
                  <a:endParaRPr kumimoji="0" lang="en-GB" sz="3200" b="0" i="1" u="none" strike="noStrike" kern="0" cap="none" spc="0" normalizeH="0" baseline="0" noProof="0" dirty="0">
                    <a:ln>
                      <a:noFill/>
                    </a:ln>
                    <a:solidFill>
                      <a:srgbClr val="535353"/>
                    </a:solidFill>
                    <a:effectLst/>
                    <a:uLnTx/>
                    <a:uFillTx/>
                    <a:sym typeface="Gill Sans Light"/>
                  </a:endParaRPr>
                </a:p>
              </p:txBody>
            </p:sp>
            <p:pic>
              <p:nvPicPr>
                <p:cNvPr id="77" name="Picture 76"/>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371636" y="27165031"/>
                  <a:ext cx="682501" cy="701125"/>
                </a:xfrm>
                <a:prstGeom prst="rect">
                  <a:avLst/>
                </a:prstGeom>
              </p:spPr>
            </p:pic>
            <p:sp>
              <p:nvSpPr>
                <p:cNvPr id="21" name="TextBox 20"/>
                <p:cNvSpPr txBox="1"/>
                <p:nvPr/>
              </p:nvSpPr>
              <p:spPr>
                <a:xfrm>
                  <a:off x="521220" y="18362137"/>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rPr>
                    <a:t>5</a:t>
                  </a:r>
                </a:p>
              </p:txBody>
            </p:sp>
            <p:sp>
              <p:nvSpPr>
                <p:cNvPr id="78" name="TextBox 77"/>
                <p:cNvSpPr txBox="1"/>
                <p:nvPr/>
              </p:nvSpPr>
              <p:spPr>
                <a:xfrm>
                  <a:off x="508991" y="27398981"/>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3</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sp>
              <p:nvSpPr>
                <p:cNvPr id="75" name="TextBox 74"/>
                <p:cNvSpPr txBox="1"/>
                <p:nvPr/>
              </p:nvSpPr>
              <p:spPr>
                <a:xfrm>
                  <a:off x="537262" y="22868028"/>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4</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sp>
              <p:nvSpPr>
                <p:cNvPr id="90" name="TextBox 89"/>
                <p:cNvSpPr txBox="1"/>
                <p:nvPr/>
              </p:nvSpPr>
              <p:spPr>
                <a:xfrm>
                  <a:off x="525033" y="31899332"/>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1</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grpSp>
        </p:grpSp>
        <p:pic>
          <p:nvPicPr>
            <p:cNvPr id="104" name="Picture 103"/>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12167893" y="7658553"/>
              <a:ext cx="682501" cy="701125"/>
            </a:xfrm>
            <a:prstGeom prst="rect">
              <a:avLst/>
            </a:prstGeom>
          </p:spPr>
        </p:pic>
        <p:pic>
          <p:nvPicPr>
            <p:cNvPr id="107" name="Picture 106"/>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6326878" y="7640632"/>
              <a:ext cx="682501" cy="701125"/>
            </a:xfrm>
            <a:prstGeom prst="rect">
              <a:avLst/>
            </a:prstGeom>
          </p:spPr>
        </p:pic>
        <p:sp>
          <p:nvSpPr>
            <p:cNvPr id="105" name="TextBox 104"/>
            <p:cNvSpPr txBox="1"/>
            <p:nvPr/>
          </p:nvSpPr>
          <p:spPr>
            <a:xfrm>
              <a:off x="12305247" y="7874582"/>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4</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sp>
          <p:nvSpPr>
            <p:cNvPr id="108" name="TextBox 107"/>
            <p:cNvSpPr txBox="1"/>
            <p:nvPr/>
          </p:nvSpPr>
          <p:spPr>
            <a:xfrm>
              <a:off x="6464233" y="7874582"/>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rPr>
                <a:t>5</a:t>
              </a:r>
            </a:p>
          </p:txBody>
        </p:sp>
      </p:grpSp>
      <p:grpSp>
        <p:nvGrpSpPr>
          <p:cNvPr id="122" name="Group 121"/>
          <p:cNvGrpSpPr/>
          <p:nvPr/>
        </p:nvGrpSpPr>
        <p:grpSpPr>
          <a:xfrm>
            <a:off x="24320979" y="12152342"/>
            <a:ext cx="5656460" cy="23716812"/>
            <a:chOff x="24334886" y="8460991"/>
            <a:chExt cx="5656460" cy="23716812"/>
          </a:xfrm>
        </p:grpSpPr>
        <p:sp>
          <p:nvSpPr>
            <p:cNvPr id="64" name="Rectangle 63"/>
            <p:cNvSpPr/>
            <p:nvPr/>
          </p:nvSpPr>
          <p:spPr>
            <a:xfrm>
              <a:off x="24334886" y="8460991"/>
              <a:ext cx="5656460" cy="10316950"/>
            </a:xfrm>
            <a:prstGeom prst="rect">
              <a:avLst/>
            </a:prstGeom>
            <a:solidFill>
              <a:schemeClr val="accent6">
                <a:lumMod val="40000"/>
                <a:lumOff val="60000"/>
              </a:schemeClr>
            </a:solidFill>
            <a:ln w="5715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44000" tIns="50800" rIns="144000" bIns="50800" numCol="1" spcCol="38100" rtlCol="0" anchor="ctr">
              <a:noAutofit/>
            </a:bodyPr>
            <a:lstStyle/>
            <a:p>
              <a:pPr marL="0" marR="0" lvl="0" indent="0" algn="ctr" defTabSz="2476500" eaLnBrk="1" fontAlgn="auto" latinLnBrk="0" hangingPunct="0">
                <a:lnSpc>
                  <a:spcPct val="100000"/>
                </a:lnSpc>
                <a:spcBef>
                  <a:spcPts val="0"/>
                </a:spcBef>
                <a:spcAft>
                  <a:spcPts val="0"/>
                </a:spcAft>
                <a:buClrTx/>
                <a:buSzTx/>
                <a:buFontTx/>
                <a:buNone/>
                <a:tabLst/>
                <a:defRPr/>
              </a:pPr>
              <a:r>
                <a:rPr kumimoji="0" lang="en-GB" sz="3600" b="1" i="0" u="none" strike="noStrike" kern="0" cap="none" spc="0" normalizeH="0" baseline="0" noProof="0" dirty="0">
                  <a:ln>
                    <a:noFill/>
                  </a:ln>
                  <a:solidFill>
                    <a:srgbClr val="535353"/>
                  </a:solidFill>
                  <a:effectLst/>
                  <a:uLnTx/>
                  <a:uFillTx/>
                  <a:sym typeface="Gill Sans Light"/>
                </a:rPr>
                <a:t>Rotation</a:t>
              </a:r>
            </a:p>
            <a:p>
              <a:pPr marL="0" marR="0" lvl="0" indent="0" algn="just" defTabSz="2476500" eaLnBrk="1" fontAlgn="auto" latinLnBrk="0" hangingPunct="0">
                <a:lnSpc>
                  <a:spcPct val="100000"/>
                </a:lnSpc>
                <a:spcBef>
                  <a:spcPts val="0"/>
                </a:spcBef>
                <a:spcAft>
                  <a:spcPts val="0"/>
                </a:spcAft>
                <a:buClrTx/>
                <a:buSzTx/>
                <a:buFontTx/>
                <a:buNone/>
                <a:tabLst/>
                <a:defRPr/>
              </a:pPr>
              <a:r>
                <a:rPr kumimoji="0" lang="en-GB" sz="3200" b="0" i="0" u="none" strike="noStrike" kern="0" cap="none" spc="0" normalizeH="0" baseline="0" noProof="0" dirty="0">
                  <a:ln>
                    <a:noFill/>
                  </a:ln>
                  <a:solidFill>
                    <a:srgbClr val="535353"/>
                  </a:solidFill>
                  <a:effectLst/>
                  <a:uLnTx/>
                  <a:uFillTx/>
                  <a:sym typeface="Gill Sans Light"/>
                </a:rPr>
                <a:t>Imagine a non-rotating star, producing a constant tone. Introducing rotation breaks the spherical symmetry of the system, which ‘splits’ the frequency peak. This means the star produces </a:t>
              </a:r>
              <a:r>
                <a:rPr lang="en-GB" sz="3200" kern="0" dirty="0">
                  <a:solidFill>
                    <a:srgbClr val="535353"/>
                  </a:solidFill>
                  <a:sym typeface="Gill Sans Light"/>
                </a:rPr>
                <a:t>a set of very </a:t>
              </a:r>
              <a:r>
                <a:rPr kumimoji="0" lang="en-GB" sz="3200" b="0" i="0" u="none" strike="noStrike" kern="0" cap="none" spc="0" normalizeH="0" baseline="0" noProof="0" dirty="0">
                  <a:ln>
                    <a:noFill/>
                  </a:ln>
                  <a:solidFill>
                    <a:srgbClr val="535353"/>
                  </a:solidFill>
                  <a:effectLst/>
                  <a:uLnTx/>
                  <a:uFillTx/>
                  <a:sym typeface="Gill Sans Light"/>
                </a:rPr>
                <a:t>similar frequencies. Interference between the frequencies causes beating</a:t>
              </a:r>
              <a:r>
                <a:rPr kumimoji="0" lang="en-GB" sz="3200" b="0" i="0" u="none" strike="noStrike" kern="0" cap="none" spc="0" normalizeH="0" noProof="0" dirty="0">
                  <a:ln>
                    <a:noFill/>
                  </a:ln>
                  <a:solidFill>
                    <a:srgbClr val="535353"/>
                  </a:solidFill>
                  <a:effectLst/>
                  <a:uLnTx/>
                  <a:uFillTx/>
                  <a:sym typeface="Gill Sans Light"/>
                </a:rPr>
                <a:t> in the sound</a:t>
              </a:r>
              <a:r>
                <a:rPr kumimoji="0" lang="en-GB" sz="3200" b="0" i="0" u="none" strike="noStrike" kern="0" cap="none" spc="0" normalizeH="0" baseline="0" noProof="0" dirty="0">
                  <a:ln>
                    <a:noFill/>
                  </a:ln>
                  <a:solidFill>
                    <a:srgbClr val="535353"/>
                  </a:solidFill>
                  <a:effectLst/>
                  <a:uLnTx/>
                  <a:uFillTx/>
                  <a:sym typeface="Gill Sans Light"/>
                </a:rPr>
                <a:t>. The period of the beating depends on the rate of rotation,</a:t>
              </a:r>
              <a:r>
                <a:rPr kumimoji="0" lang="en-GB" sz="3200" b="0" i="0" u="none" strike="noStrike" kern="0" cap="none" spc="0" normalizeH="0" noProof="0" dirty="0">
                  <a:ln>
                    <a:noFill/>
                  </a:ln>
                  <a:solidFill>
                    <a:srgbClr val="535353"/>
                  </a:solidFill>
                  <a:effectLst/>
                  <a:uLnTx/>
                  <a:uFillTx/>
                  <a:sym typeface="Gill Sans Light"/>
                </a:rPr>
                <a:t> decreasing as the star spins faster. The sound is generated by continuously increasing the rotation rate and the images below show the interference pattern at three points in this process.</a:t>
              </a:r>
              <a:endParaRPr kumimoji="0" lang="en-GB" sz="3200" b="0" i="0" u="none" strike="noStrike" kern="0" cap="none" spc="0" normalizeH="0" baseline="0" noProof="0" dirty="0">
                <a:ln>
                  <a:noFill/>
                </a:ln>
                <a:solidFill>
                  <a:srgbClr val="535353"/>
                </a:solidFill>
                <a:effectLst/>
                <a:uLnTx/>
                <a:uFillTx/>
                <a:sym typeface="Gill Sans Light"/>
              </a:endParaRPr>
            </a:p>
          </p:txBody>
        </p:sp>
        <p:pic>
          <p:nvPicPr>
            <p:cNvPr id="101" name="Picture 100"/>
            <p:cNvPicPr>
              <a:picLocks noChangeAspect="1"/>
            </p:cNvPicPr>
            <p:nvPr/>
          </p:nvPicPr>
          <p:blipFill>
            <a:blip r:embed="rId2">
              <a:duotone>
                <a:prstClr val="black"/>
                <a:srgbClr val="000000">
                  <a:alpha val="10196"/>
                  <a:tint val="45000"/>
                  <a:satMod val="400000"/>
                </a:srgbClr>
              </a:duotone>
              <a:extLst>
                <a:ext uri="{28A0092B-C50C-407E-A947-70E740481C1C}">
                  <a14:useLocalDpi xmlns:a14="http://schemas.microsoft.com/office/drawing/2010/main" val="0"/>
                </a:ext>
              </a:extLst>
            </a:blip>
            <a:stretch>
              <a:fillRect/>
            </a:stretch>
          </p:blipFill>
          <p:spPr>
            <a:xfrm>
              <a:off x="24358775" y="8493167"/>
              <a:ext cx="682501" cy="701125"/>
            </a:xfrm>
            <a:prstGeom prst="rect">
              <a:avLst/>
            </a:prstGeom>
          </p:spPr>
        </p:pic>
        <p:sp>
          <p:nvSpPr>
            <p:cNvPr id="102" name="TextBox 101"/>
            <p:cNvSpPr txBox="1"/>
            <p:nvPr/>
          </p:nvSpPr>
          <p:spPr>
            <a:xfrm>
              <a:off x="24496130" y="8727117"/>
              <a:ext cx="37676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2476500" rtl="0" eaLnBrk="1" fontAlgn="auto" latinLnBrk="0" hangingPunct="0">
                <a:lnSpc>
                  <a:spcPct val="100000"/>
                </a:lnSpc>
                <a:spcBef>
                  <a:spcPts val="0"/>
                </a:spcBef>
                <a:spcAft>
                  <a:spcPts val="0"/>
                </a:spcAft>
                <a:buClrTx/>
                <a:buSzTx/>
                <a:buFontTx/>
                <a:buNone/>
                <a:tabLst/>
                <a:defRPr/>
              </a:pPr>
              <a:r>
                <a:rPr kumimoji="0" lang="en-GB" sz="2800" b="0" i="0" u="none" strike="noStrike" kern="0" cap="none" spc="0" normalizeH="0" baseline="0" noProof="0" dirty="0">
                  <a:ln>
                    <a:noFill/>
                  </a:ln>
                  <a:solidFill>
                    <a:srgbClr val="FFFFFF"/>
                  </a:solidFill>
                  <a:effectLst/>
                  <a:uLnTx/>
                  <a:uFillTx/>
                  <a:sym typeface="Gill Sans Light"/>
                </a:rPr>
                <a:t>4</a:t>
              </a:r>
              <a:endParaRPr kumimoji="0" lang="en-GB" sz="2800" b="0" i="0" u="none" strike="noStrike" kern="0" cap="none" spc="0" normalizeH="0" baseline="0" noProof="0" dirty="0">
                <a:ln>
                  <a:noFill/>
                </a:ln>
                <a:solidFill>
                  <a:srgbClr val="FFFFFF"/>
                </a:solidFill>
                <a:effectLst/>
                <a:uLnTx/>
                <a:uFillTx/>
                <a:latin typeface="+mn-lt"/>
                <a:ea typeface="+mn-ea"/>
                <a:cs typeface="+mn-cs"/>
                <a:sym typeface="Gill Sans Light"/>
              </a:endParaRPr>
            </a:p>
          </p:txBody>
        </p:sp>
        <p:pic>
          <p:nvPicPr>
            <p:cNvPr id="119" name="Picture 11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346546" y="19012455"/>
              <a:ext cx="5644800" cy="4233600"/>
            </a:xfrm>
            <a:prstGeom prst="rect">
              <a:avLst/>
            </a:prstGeom>
            <a:ln w="57150">
              <a:solidFill>
                <a:schemeClr val="accent6"/>
              </a:solidFill>
            </a:ln>
          </p:spPr>
        </p:pic>
        <p:pic>
          <p:nvPicPr>
            <p:cNvPr id="120" name="Picture 11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340148" y="23478329"/>
              <a:ext cx="5644800" cy="4233600"/>
            </a:xfrm>
            <a:prstGeom prst="rect">
              <a:avLst/>
            </a:prstGeom>
            <a:ln w="57150">
              <a:solidFill>
                <a:schemeClr val="accent6"/>
              </a:solidFill>
            </a:ln>
          </p:spPr>
        </p:pic>
        <p:pic>
          <p:nvPicPr>
            <p:cNvPr id="121" name="Picture 12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334886" y="27944203"/>
              <a:ext cx="5644800" cy="4233600"/>
            </a:xfrm>
            <a:prstGeom prst="rect">
              <a:avLst/>
            </a:prstGeom>
            <a:ln w="57150">
              <a:solidFill>
                <a:schemeClr val="accent6"/>
              </a:solidFill>
            </a:ln>
          </p:spPr>
        </p:pic>
      </p:grpSp>
      <p:sp>
        <p:nvSpPr>
          <p:cNvPr id="79" name="Rectangle 78"/>
          <p:cNvSpPr/>
          <p:nvPr/>
        </p:nvSpPr>
        <p:spPr>
          <a:xfrm>
            <a:off x="17984603" y="7625556"/>
            <a:ext cx="6030157" cy="4259336"/>
          </a:xfrm>
          <a:prstGeom prst="rect">
            <a:avLst/>
          </a:prstGeom>
          <a:solidFill>
            <a:schemeClr val="tx1">
              <a:lumMod val="40000"/>
              <a:lumOff val="60000"/>
            </a:schemeClr>
          </a:solidFill>
          <a:ln w="5715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08000" tIns="50800" rIns="144000" bIns="50800" numCol="1" spcCol="38100" rtlCol="0" anchor="ctr">
            <a:noAutofit/>
          </a:bodyPr>
          <a:lstStyle/>
          <a:p>
            <a:pPr marL="0" marR="0" lvl="0" indent="0" algn="ctr" defTabSz="2476500" eaLnBrk="1" fontAlgn="auto" latinLnBrk="0" hangingPunct="0">
              <a:lnSpc>
                <a:spcPct val="100000"/>
              </a:lnSpc>
              <a:spcBef>
                <a:spcPts val="0"/>
              </a:spcBef>
              <a:spcAft>
                <a:spcPts val="0"/>
              </a:spcAft>
              <a:buClrTx/>
              <a:buSzTx/>
              <a:buFontTx/>
              <a:buNone/>
              <a:tabLst/>
              <a:defRPr/>
            </a:pPr>
            <a:r>
              <a:rPr kumimoji="0" lang="en-GB" sz="3600" b="1" i="0" u="none" strike="noStrike" kern="0" cap="none" spc="0" normalizeH="0" baseline="0" noProof="0" dirty="0">
                <a:ln>
                  <a:noFill/>
                </a:ln>
                <a:solidFill>
                  <a:srgbClr val="535353"/>
                </a:solidFill>
                <a:effectLst/>
                <a:uLnTx/>
                <a:uFillTx/>
                <a:sym typeface="Gill Sans Light"/>
              </a:rPr>
              <a:t>HR Diagram</a:t>
            </a:r>
          </a:p>
          <a:p>
            <a:pPr marL="0" marR="0" lvl="0" indent="0" algn="just" defTabSz="2476500" eaLnBrk="1" fontAlgn="auto" latinLnBrk="0" hangingPunct="0">
              <a:lnSpc>
                <a:spcPct val="100000"/>
              </a:lnSpc>
              <a:spcBef>
                <a:spcPts val="0"/>
              </a:spcBef>
              <a:spcAft>
                <a:spcPts val="0"/>
              </a:spcAft>
              <a:buClrTx/>
              <a:buSzTx/>
              <a:buFontTx/>
              <a:buNone/>
              <a:tabLst/>
              <a:defRPr/>
            </a:pPr>
            <a:r>
              <a:rPr lang="en-GB" sz="3200" kern="0" dirty="0">
                <a:solidFill>
                  <a:srgbClr val="535353"/>
                </a:solidFill>
                <a:sym typeface="Gill Sans Light"/>
              </a:rPr>
              <a:t>The large graph shows the star’s ev</a:t>
            </a:r>
            <a:r>
              <a:rPr lang="en-GB" sz="3200" kern="0" dirty="0">
                <a:sym typeface="Gill Sans Light"/>
              </a:rPr>
              <a:t>olutiona</a:t>
            </a:r>
            <a:r>
              <a:rPr lang="en-GB" sz="3200" kern="0" dirty="0">
                <a:solidFill>
                  <a:srgbClr val="535353"/>
                </a:solidFill>
                <a:sym typeface="Gill Sans Light"/>
              </a:rPr>
              <a:t>ry track. Initially on the </a:t>
            </a:r>
            <a:r>
              <a:rPr lang="en-GB" sz="3200" b="1" i="1" kern="0" dirty="0">
                <a:solidFill>
                  <a:srgbClr val="D95319"/>
                </a:solidFill>
                <a:sym typeface="Gill Sans Light"/>
              </a:rPr>
              <a:t>main sequence</a:t>
            </a:r>
            <a:r>
              <a:rPr lang="en-GB" sz="3200" kern="0" dirty="0">
                <a:solidFill>
                  <a:srgbClr val="535353"/>
                </a:solidFill>
                <a:sym typeface="Gill Sans Light"/>
              </a:rPr>
              <a:t>, the star evolves to become a </a:t>
            </a:r>
            <a:r>
              <a:rPr lang="en-GB" sz="3200" b="1" i="1" kern="0" dirty="0">
                <a:solidFill>
                  <a:schemeClr val="accent3">
                    <a:lumMod val="60000"/>
                    <a:lumOff val="40000"/>
                  </a:schemeClr>
                </a:solidFill>
                <a:sym typeface="Gill Sans Light"/>
              </a:rPr>
              <a:t>sub-giant</a:t>
            </a:r>
            <a:r>
              <a:rPr lang="en-GB" sz="3200" kern="0" dirty="0">
                <a:solidFill>
                  <a:srgbClr val="535353"/>
                </a:solidFill>
                <a:sym typeface="Gill Sans Light"/>
              </a:rPr>
              <a:t>, then a </a:t>
            </a:r>
            <a:r>
              <a:rPr lang="en-GB" sz="3200" b="1" i="1" kern="0" dirty="0">
                <a:solidFill>
                  <a:srgbClr val="0072BD"/>
                </a:solidFill>
                <a:sym typeface="Gill Sans Light"/>
              </a:rPr>
              <a:t>red giant </a:t>
            </a:r>
            <a:r>
              <a:rPr lang="en-GB" sz="3200" kern="0" dirty="0">
                <a:solidFill>
                  <a:srgbClr val="535353"/>
                </a:solidFill>
                <a:sym typeface="Gill Sans Light"/>
              </a:rPr>
              <a:t>before joining the </a:t>
            </a:r>
            <a:r>
              <a:rPr lang="en-GB" sz="3200" b="1" i="1" kern="0" dirty="0">
                <a:solidFill>
                  <a:srgbClr val="7E2F8E"/>
                </a:solidFill>
                <a:sym typeface="Gill Sans Light"/>
              </a:rPr>
              <a:t>red clump </a:t>
            </a:r>
            <a:r>
              <a:rPr lang="en-GB" sz="3200" kern="0" dirty="0">
                <a:sym typeface="Gill Sans Light"/>
              </a:rPr>
              <a:t>and eventually the </a:t>
            </a:r>
            <a:r>
              <a:rPr lang="en-GB" sz="3200" b="1" i="1" kern="0" dirty="0">
                <a:solidFill>
                  <a:srgbClr val="77AC30"/>
                </a:solidFill>
                <a:sym typeface="Gill Sans Light"/>
              </a:rPr>
              <a:t>asymptotic giant branch</a:t>
            </a:r>
            <a:r>
              <a:rPr lang="en-GB" sz="3200" kern="0" dirty="0">
                <a:sym typeface="Gill Sans Light"/>
              </a:rPr>
              <a:t>.</a:t>
            </a:r>
            <a:endParaRPr kumimoji="0" lang="en-GB" sz="3200" b="0" i="1" u="none" strike="noStrike" kern="0" cap="none" spc="0" normalizeH="0" baseline="0" noProof="0" dirty="0">
              <a:ln>
                <a:noFill/>
              </a:ln>
              <a:solidFill>
                <a:srgbClr val="535353"/>
              </a:solidFill>
              <a:effectLst/>
              <a:uLnTx/>
              <a:uFillTx/>
              <a:sym typeface="Gill Sans Light"/>
            </a:endParaRPr>
          </a:p>
        </p:txBody>
      </p:sp>
      <p:sp>
        <p:nvSpPr>
          <p:cNvPr id="2" name="TextBox 1"/>
          <p:cNvSpPr txBox="1"/>
          <p:nvPr/>
        </p:nvSpPr>
        <p:spPr>
          <a:xfrm>
            <a:off x="13487398" y="31468417"/>
            <a:ext cx="8283103" cy="2626360"/>
          </a:xfrm>
          <a:prstGeom prst="rect">
            <a:avLst/>
          </a:prstGeom>
          <a:solidFill>
            <a:srgbClr val="D95319">
              <a:alpha val="50196"/>
            </a:srgbClr>
          </a:solidFill>
          <a:ln w="57150" cap="flat">
            <a:solidFill>
              <a:srgbClr val="D95319"/>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kumimoji="0" lang="en-GB" sz="3600" b="1" i="0" u="none" strike="noStrike" cap="none" spc="0" normalizeH="0" baseline="0" dirty="0">
                <a:ln>
                  <a:noFill/>
                </a:ln>
                <a:solidFill>
                  <a:srgbClr val="535353"/>
                </a:solidFill>
                <a:effectLst/>
                <a:uFillTx/>
                <a:latin typeface="+mn-lt"/>
                <a:ea typeface="+mn-ea"/>
                <a:cs typeface="+mn-cs"/>
                <a:sym typeface="Gill Sans Light"/>
              </a:rPr>
              <a:t>Main Sequence</a:t>
            </a:r>
            <a:endParaRPr kumimoji="0" lang="en-GB" sz="3600" b="1" i="0" u="none" strike="noStrike" cap="none" spc="0" normalizeH="0" dirty="0">
              <a:ln>
                <a:noFill/>
              </a:ln>
              <a:solidFill>
                <a:srgbClr val="535353"/>
              </a:solidFill>
              <a:effectLst/>
              <a:uFillTx/>
              <a:sym typeface="Gill Sans Light"/>
            </a:endParaRPr>
          </a:p>
          <a:p>
            <a:pPr marL="0" marR="0" indent="0" algn="ctr" defTabSz="2476500" rtl="0" fontAlgn="auto" latinLnBrk="0" hangingPunct="0">
              <a:lnSpc>
                <a:spcPct val="100000"/>
              </a:lnSpc>
              <a:spcBef>
                <a:spcPts val="0"/>
              </a:spcBef>
              <a:spcAft>
                <a:spcPts val="0"/>
              </a:spcAft>
              <a:buClrTx/>
              <a:buSzTx/>
              <a:buFontTx/>
              <a:buNone/>
              <a:tabLst/>
            </a:pPr>
            <a:r>
              <a:rPr lang="en-GB" sz="3200" dirty="0">
                <a:solidFill>
                  <a:srgbClr val="535353"/>
                </a:solidFill>
                <a:sym typeface="Gill Sans Light"/>
              </a:rPr>
              <a:t>These stars produce helium in the </a:t>
            </a:r>
            <a:r>
              <a:rPr lang="en-GB" sz="3200" b="1" dirty="0">
                <a:solidFill>
                  <a:srgbClr val="4ECBFC"/>
                </a:solidFill>
                <a:sym typeface="Gill Sans Light"/>
              </a:rPr>
              <a:t>hydrogen burning core</a:t>
            </a:r>
            <a:r>
              <a:rPr lang="en-GB" sz="3200" dirty="0">
                <a:sym typeface="Gill Sans Light"/>
              </a:rPr>
              <a:t>.</a:t>
            </a:r>
            <a:r>
              <a:rPr lang="en-GB" sz="3200" dirty="0">
                <a:solidFill>
                  <a:srgbClr val="535353"/>
                </a:solidFill>
                <a:sym typeface="Gill Sans Light"/>
              </a:rPr>
              <a:t> The energy produced is transported through a </a:t>
            </a:r>
            <a:r>
              <a:rPr lang="en-GB" sz="3200" dirty="0">
                <a:sym typeface="Gill Sans Light"/>
              </a:rPr>
              <a:t>hydrogen rich </a:t>
            </a:r>
            <a:r>
              <a:rPr lang="en-GB" sz="3200" b="1" dirty="0">
                <a:solidFill>
                  <a:srgbClr val="FFCB00"/>
                </a:solidFill>
                <a:sym typeface="Gill Sans Light"/>
              </a:rPr>
              <a:t>radiative region</a:t>
            </a:r>
            <a:r>
              <a:rPr lang="en-GB" sz="3200" dirty="0">
                <a:sym typeface="Gill Sans Light"/>
              </a:rPr>
              <a:t> and </a:t>
            </a:r>
            <a:r>
              <a:rPr lang="en-GB" sz="3200" b="1" dirty="0">
                <a:solidFill>
                  <a:srgbClr val="F07C00"/>
                </a:solidFill>
                <a:sym typeface="Gill Sans Light"/>
              </a:rPr>
              <a:t>convective envelope</a:t>
            </a:r>
            <a:r>
              <a:rPr lang="en-GB" sz="3200" dirty="0">
                <a:sym typeface="Gill Sans Light"/>
              </a:rPr>
              <a:t>.</a:t>
            </a:r>
            <a:endParaRPr kumimoji="0" lang="en-GB" sz="3200" i="0" u="none" strike="noStrike" cap="none" spc="0" normalizeH="0" baseline="0" dirty="0">
              <a:ln>
                <a:noFill/>
              </a:ln>
              <a:effectLst/>
              <a:uFillTx/>
              <a:sym typeface="Gill Sans Light"/>
            </a:endParaRPr>
          </a:p>
        </p:txBody>
      </p:sp>
      <p:sp>
        <p:nvSpPr>
          <p:cNvPr id="70" name="TextBox 69"/>
          <p:cNvSpPr txBox="1"/>
          <p:nvPr/>
        </p:nvSpPr>
        <p:spPr>
          <a:xfrm>
            <a:off x="13712026" y="28628250"/>
            <a:ext cx="6915603" cy="2133918"/>
          </a:xfrm>
          <a:prstGeom prst="rect">
            <a:avLst/>
          </a:prstGeom>
          <a:solidFill>
            <a:srgbClr val="EDB120">
              <a:alpha val="50196"/>
            </a:srgbClr>
          </a:solidFill>
          <a:ln w="57150" cap="flat">
            <a:solidFill>
              <a:srgbClr val="EDB12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lang="en-GB" sz="3600" b="1" dirty="0">
                <a:solidFill>
                  <a:srgbClr val="535353"/>
                </a:solidFill>
                <a:sym typeface="Gill Sans Light"/>
              </a:rPr>
              <a:t>Sub-Giant</a:t>
            </a:r>
            <a:endParaRPr kumimoji="0" lang="en-GB" sz="3600" b="1" i="0" u="none" strike="noStrike" cap="none" spc="0" normalizeH="0" baseline="0" dirty="0">
              <a:ln>
                <a:noFill/>
              </a:ln>
              <a:solidFill>
                <a:srgbClr val="535353"/>
              </a:solidFill>
              <a:effectLst/>
              <a:uFillTx/>
              <a:latin typeface="+mn-lt"/>
              <a:ea typeface="+mn-ea"/>
              <a:cs typeface="+mn-cs"/>
              <a:sym typeface="Gill Sans Light"/>
            </a:endParaRPr>
          </a:p>
          <a:p>
            <a:pPr marL="0" marR="0" indent="0" algn="ctr" defTabSz="2476500" rtl="0" fontAlgn="auto" latinLnBrk="0" hangingPunct="0">
              <a:lnSpc>
                <a:spcPct val="100000"/>
              </a:lnSpc>
              <a:spcBef>
                <a:spcPts val="0"/>
              </a:spcBef>
              <a:spcAft>
                <a:spcPts val="0"/>
              </a:spcAft>
              <a:buClrTx/>
              <a:buSzTx/>
              <a:buFontTx/>
              <a:buNone/>
              <a:tabLst/>
            </a:pPr>
            <a:r>
              <a:rPr lang="en-GB" sz="3200" dirty="0">
                <a:sym typeface="Gill Sans Light"/>
              </a:rPr>
              <a:t>Core hydrogen is exhausted leaving a </a:t>
            </a:r>
            <a:r>
              <a:rPr lang="en-GB" sz="3200" b="1" dirty="0">
                <a:solidFill>
                  <a:srgbClr val="FF0400"/>
                </a:solidFill>
                <a:sym typeface="Gill Sans Light"/>
              </a:rPr>
              <a:t>helium core</a:t>
            </a:r>
            <a:r>
              <a:rPr lang="en-GB" sz="3200" dirty="0">
                <a:solidFill>
                  <a:srgbClr val="535353"/>
                </a:solidFill>
                <a:sym typeface="Gill Sans Light"/>
              </a:rPr>
              <a:t> surrounded by a </a:t>
            </a:r>
            <a:r>
              <a:rPr lang="en-GB" sz="3200" b="1" dirty="0">
                <a:solidFill>
                  <a:srgbClr val="00E0FF"/>
                </a:solidFill>
                <a:sym typeface="Gill Sans Light"/>
              </a:rPr>
              <a:t>hydrogen burning shell</a:t>
            </a:r>
            <a:r>
              <a:rPr lang="en-GB" sz="3200" dirty="0">
                <a:sym typeface="Gill Sans Light"/>
              </a:rPr>
              <a:t>.</a:t>
            </a:r>
            <a:endParaRPr kumimoji="0" lang="en-GB" sz="3200" i="0" u="none" strike="noStrike" cap="none" spc="0" normalizeH="0" baseline="0" dirty="0">
              <a:ln>
                <a:noFill/>
              </a:ln>
              <a:effectLst/>
              <a:uFillTx/>
              <a:sym typeface="Gill Sans Light"/>
            </a:endParaRPr>
          </a:p>
        </p:txBody>
      </p:sp>
      <p:sp>
        <p:nvSpPr>
          <p:cNvPr id="73" name="TextBox 72"/>
          <p:cNvSpPr txBox="1"/>
          <p:nvPr/>
        </p:nvSpPr>
        <p:spPr>
          <a:xfrm>
            <a:off x="9829784" y="20702013"/>
            <a:ext cx="7233442" cy="2626360"/>
          </a:xfrm>
          <a:prstGeom prst="rect">
            <a:avLst/>
          </a:prstGeom>
          <a:solidFill>
            <a:srgbClr val="0072BD">
              <a:alpha val="50196"/>
            </a:srgbClr>
          </a:solidFill>
          <a:ln w="57150" cap="flat">
            <a:solidFill>
              <a:srgbClr val="0072BD"/>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kumimoji="0" lang="en-GB" sz="3600" b="1" i="0" u="none" strike="noStrike" cap="none" spc="0" normalizeH="0" baseline="0" dirty="0">
                <a:ln>
                  <a:noFill/>
                </a:ln>
                <a:solidFill>
                  <a:srgbClr val="535353"/>
                </a:solidFill>
                <a:effectLst/>
                <a:uFillTx/>
                <a:latin typeface="+mn-lt"/>
                <a:ea typeface="+mn-ea"/>
                <a:cs typeface="+mn-cs"/>
                <a:sym typeface="Gill Sans Light"/>
              </a:rPr>
              <a:t>Red Giant </a:t>
            </a:r>
            <a:r>
              <a:rPr lang="en-GB" sz="3600" b="1" dirty="0">
                <a:solidFill>
                  <a:srgbClr val="535353"/>
                </a:solidFill>
                <a:sym typeface="Gill Sans Light"/>
              </a:rPr>
              <a:t>Branch</a:t>
            </a:r>
            <a:endParaRPr kumimoji="0" lang="en-GB" sz="3600" b="1" i="0" u="none" strike="noStrike" cap="none" spc="0" normalizeH="0" baseline="0" dirty="0">
              <a:ln>
                <a:noFill/>
              </a:ln>
              <a:solidFill>
                <a:srgbClr val="535353"/>
              </a:solidFill>
              <a:effectLst/>
              <a:uFillTx/>
              <a:latin typeface="+mn-lt"/>
              <a:ea typeface="+mn-ea"/>
              <a:cs typeface="+mn-cs"/>
              <a:sym typeface="Gill Sans Light"/>
            </a:endParaRPr>
          </a:p>
          <a:p>
            <a:pPr marL="0" marR="0" indent="0" algn="ctr" defTabSz="2476500" rtl="0" fontAlgn="auto" latinLnBrk="0" hangingPunct="0">
              <a:lnSpc>
                <a:spcPct val="100000"/>
              </a:lnSpc>
              <a:spcBef>
                <a:spcPts val="0"/>
              </a:spcBef>
              <a:spcAft>
                <a:spcPts val="0"/>
              </a:spcAft>
              <a:buClrTx/>
              <a:buSzTx/>
              <a:buFontTx/>
              <a:buNone/>
              <a:tabLst/>
            </a:pPr>
            <a:r>
              <a:rPr lang="en-GB" sz="3200" dirty="0">
                <a:solidFill>
                  <a:srgbClr val="535353"/>
                </a:solidFill>
                <a:sym typeface="Gill Sans Light"/>
              </a:rPr>
              <a:t>As the star moves up the RGB the </a:t>
            </a:r>
            <a:r>
              <a:rPr lang="en-GB" sz="3200" b="1" dirty="0">
                <a:solidFill>
                  <a:srgbClr val="00E0FF"/>
                </a:solidFill>
                <a:sym typeface="Gill Sans Light"/>
              </a:rPr>
              <a:t>hydrogen burning shell </a:t>
            </a:r>
            <a:r>
              <a:rPr lang="en-GB" sz="3200" dirty="0">
                <a:sym typeface="Gill Sans Light"/>
              </a:rPr>
              <a:t>depletes. T</a:t>
            </a:r>
            <a:r>
              <a:rPr lang="en-GB" sz="3200" dirty="0">
                <a:solidFill>
                  <a:srgbClr val="535353"/>
                </a:solidFill>
                <a:sym typeface="Gill Sans Light"/>
              </a:rPr>
              <a:t>he </a:t>
            </a:r>
            <a:r>
              <a:rPr lang="en-GB" sz="3200" b="1" dirty="0">
                <a:solidFill>
                  <a:srgbClr val="FF0400"/>
                </a:solidFill>
                <a:sym typeface="Gill Sans Light"/>
              </a:rPr>
              <a:t>helium core </a:t>
            </a:r>
            <a:r>
              <a:rPr lang="en-GB" sz="3200" dirty="0">
                <a:sym typeface="Gill Sans Light"/>
              </a:rPr>
              <a:t>grows and t</a:t>
            </a:r>
            <a:r>
              <a:rPr lang="en-GB" sz="3200" dirty="0">
                <a:solidFill>
                  <a:srgbClr val="535353"/>
                </a:solidFill>
                <a:sym typeface="Gill Sans Light"/>
              </a:rPr>
              <a:t>he </a:t>
            </a:r>
            <a:r>
              <a:rPr lang="en-GB" sz="3200" b="1" dirty="0">
                <a:solidFill>
                  <a:srgbClr val="F07C00"/>
                </a:solidFill>
                <a:sym typeface="Gill Sans Light"/>
              </a:rPr>
              <a:t>convective envelope</a:t>
            </a:r>
            <a:r>
              <a:rPr lang="en-GB" sz="3200" dirty="0">
                <a:solidFill>
                  <a:srgbClr val="535353"/>
                </a:solidFill>
                <a:sym typeface="Gill Sans Light"/>
              </a:rPr>
              <a:t> expands.</a:t>
            </a:r>
            <a:endParaRPr kumimoji="0" lang="en-GB" sz="3200" b="0" i="0" u="none" strike="noStrike" cap="none" spc="0" normalizeH="0" baseline="0" dirty="0">
              <a:ln>
                <a:noFill/>
              </a:ln>
              <a:solidFill>
                <a:srgbClr val="535353"/>
              </a:solidFill>
              <a:effectLst/>
              <a:uFillTx/>
              <a:latin typeface="+mn-lt"/>
              <a:ea typeface="+mn-ea"/>
              <a:cs typeface="+mn-cs"/>
              <a:sym typeface="Gill Sans Light"/>
            </a:endParaRPr>
          </a:p>
        </p:txBody>
      </p:sp>
      <p:sp>
        <p:nvSpPr>
          <p:cNvPr id="80" name="TextBox 79"/>
          <p:cNvSpPr txBox="1"/>
          <p:nvPr/>
        </p:nvSpPr>
        <p:spPr>
          <a:xfrm>
            <a:off x="8818431" y="12602687"/>
            <a:ext cx="9141305" cy="2626360"/>
          </a:xfrm>
          <a:prstGeom prst="rect">
            <a:avLst/>
          </a:prstGeom>
          <a:solidFill>
            <a:srgbClr val="7E2F8E">
              <a:alpha val="50196"/>
            </a:srgbClr>
          </a:solidFill>
          <a:ln w="57150" cap="flat">
            <a:solidFill>
              <a:srgbClr val="7E2F8E"/>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kumimoji="0" lang="en-GB" sz="3600" b="1" i="0" u="none" strike="noStrike" cap="none" spc="0" normalizeH="0" baseline="0" dirty="0">
                <a:ln>
                  <a:noFill/>
                </a:ln>
                <a:solidFill>
                  <a:srgbClr val="535353"/>
                </a:solidFill>
                <a:effectLst/>
                <a:uFillTx/>
                <a:latin typeface="+mn-lt"/>
                <a:ea typeface="+mn-ea"/>
                <a:cs typeface="+mn-cs"/>
                <a:sym typeface="Gill Sans Light"/>
              </a:rPr>
              <a:t>Red </a:t>
            </a:r>
            <a:r>
              <a:rPr lang="en-GB" sz="3600" b="1" dirty="0">
                <a:solidFill>
                  <a:srgbClr val="535353"/>
                </a:solidFill>
                <a:sym typeface="Gill Sans Light"/>
              </a:rPr>
              <a:t>Clump</a:t>
            </a:r>
            <a:endParaRPr kumimoji="0" lang="en-GB" sz="3600" b="1" i="0" u="none" strike="noStrike" cap="none" spc="0" normalizeH="0" baseline="0" dirty="0">
              <a:ln>
                <a:noFill/>
              </a:ln>
              <a:solidFill>
                <a:srgbClr val="535353"/>
              </a:solidFill>
              <a:effectLst/>
              <a:uFillTx/>
              <a:latin typeface="+mn-lt"/>
              <a:ea typeface="+mn-ea"/>
              <a:cs typeface="+mn-cs"/>
              <a:sym typeface="Gill Sans Light"/>
            </a:endParaRPr>
          </a:p>
          <a:p>
            <a:pPr marL="0" marR="0" indent="0" algn="ctr" defTabSz="2476500" rtl="0" fontAlgn="auto" latinLnBrk="0" hangingPunct="0">
              <a:lnSpc>
                <a:spcPct val="100000"/>
              </a:lnSpc>
              <a:spcBef>
                <a:spcPts val="0"/>
              </a:spcBef>
              <a:spcAft>
                <a:spcPts val="0"/>
              </a:spcAft>
              <a:buClrTx/>
              <a:buSzTx/>
              <a:buFontTx/>
              <a:buNone/>
              <a:tabLst/>
            </a:pPr>
            <a:r>
              <a:rPr lang="en-GB" sz="3200" dirty="0">
                <a:solidFill>
                  <a:srgbClr val="535353"/>
                </a:solidFill>
                <a:sym typeface="Gill Sans Light"/>
              </a:rPr>
              <a:t>The star moves to the red clump when helium burning ignites. This produces carbon and oxygen in a </a:t>
            </a:r>
            <a:r>
              <a:rPr lang="en-GB" sz="3200" b="1" dirty="0">
                <a:solidFill>
                  <a:srgbClr val="4CCB50"/>
                </a:solidFill>
                <a:sym typeface="Gill Sans Light"/>
              </a:rPr>
              <a:t>convective core </a:t>
            </a:r>
            <a:r>
              <a:rPr lang="en-GB" sz="3200" dirty="0">
                <a:sym typeface="Gill Sans Light"/>
              </a:rPr>
              <a:t>and the whole </a:t>
            </a:r>
            <a:r>
              <a:rPr lang="en-GB" sz="3200" dirty="0">
                <a:solidFill>
                  <a:srgbClr val="535353"/>
                </a:solidFill>
                <a:sym typeface="Gill Sans Light"/>
              </a:rPr>
              <a:t>stellar interior is dramatically restructured.</a:t>
            </a:r>
            <a:endParaRPr kumimoji="0" lang="en-GB" sz="3200" b="0" i="0" u="none" strike="noStrike" cap="none" spc="0" normalizeH="0" baseline="0" dirty="0">
              <a:ln>
                <a:noFill/>
              </a:ln>
              <a:solidFill>
                <a:srgbClr val="535353"/>
              </a:solidFill>
              <a:effectLst/>
              <a:uFillTx/>
              <a:latin typeface="+mn-lt"/>
              <a:ea typeface="+mn-ea"/>
              <a:cs typeface="+mn-cs"/>
              <a:sym typeface="Gill Sans Light"/>
            </a:endParaRPr>
          </a:p>
        </p:txBody>
      </p:sp>
      <p:sp>
        <p:nvSpPr>
          <p:cNvPr id="18" name="TextBox 17"/>
          <p:cNvSpPr txBox="1"/>
          <p:nvPr/>
        </p:nvSpPr>
        <p:spPr>
          <a:xfrm>
            <a:off x="251820" y="3534789"/>
            <a:ext cx="29713958" cy="37959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kumimoji="0" lang="en-GB" sz="4000" b="0" i="0" u="none" strike="noStrike" cap="none" spc="0" normalizeH="0" baseline="0" dirty="0">
                <a:ln>
                  <a:noFill/>
                </a:ln>
                <a:solidFill>
                  <a:srgbClr val="535353"/>
                </a:solidFill>
                <a:effectLst/>
                <a:uFillTx/>
                <a:latin typeface="+mn-lt"/>
                <a:ea typeface="+mn-ea"/>
                <a:cs typeface="+mn-cs"/>
                <a:sym typeface="Gill Sans Light"/>
              </a:rPr>
              <a:t>Asteroseismology allows us to ‘listen’ to the sounds of the stars. </a:t>
            </a:r>
            <a:r>
              <a:rPr lang="en-GB" sz="4000" dirty="0">
                <a:solidFill>
                  <a:srgbClr val="535353"/>
                </a:solidFill>
                <a:sym typeface="Gill Sans Light"/>
              </a:rPr>
              <a:t>Turbulence in the outer layers of cool stars generates sound waves which become trapped within the star. The sound waves periodically compress the star, making the surface brightness change. The changes in brightness are observed and allow the resonant frequencies to be determined. </a:t>
            </a:r>
            <a:r>
              <a:rPr lang="en-GB" sz="4000" dirty="0">
                <a:sym typeface="Gill Sans Light"/>
              </a:rPr>
              <a:t>S</a:t>
            </a:r>
            <a:r>
              <a:rPr lang="en-GB" sz="4000" dirty="0"/>
              <a:t>tanding waves can form on the surface of the star (imagine waves on a string around the equator) which gives rise to different ‘spherical degrees’ (l).</a:t>
            </a:r>
          </a:p>
          <a:p>
            <a:pPr algn="ctr" defTabSz="2476500" hangingPunct="0"/>
            <a:r>
              <a:rPr kumimoji="0" lang="en-GB" sz="4000" b="0" i="0" u="none" strike="noStrike" cap="none" spc="0" normalizeH="0" baseline="0" dirty="0">
                <a:ln>
                  <a:noFill/>
                </a:ln>
                <a:solidFill>
                  <a:srgbClr val="535353"/>
                </a:solidFill>
                <a:effectLst/>
                <a:uFillTx/>
                <a:latin typeface="+mn-lt"/>
                <a:ea typeface="+mn-ea"/>
                <a:cs typeface="+mn-cs"/>
                <a:sym typeface="Gill Sans Light"/>
              </a:rPr>
              <a:t>This</a:t>
            </a:r>
            <a:r>
              <a:rPr kumimoji="0" lang="en-GB" sz="4000" b="0" i="0" u="none" strike="noStrike" cap="none" spc="0" normalizeH="0" dirty="0">
                <a:ln>
                  <a:noFill/>
                </a:ln>
                <a:solidFill>
                  <a:srgbClr val="535353"/>
                </a:solidFill>
                <a:effectLst/>
                <a:uFillTx/>
                <a:latin typeface="+mn-lt"/>
                <a:ea typeface="+mn-ea"/>
                <a:cs typeface="+mn-cs"/>
                <a:sym typeface="Gill Sans Light"/>
              </a:rPr>
              <a:t> poster explores how the sounds of a solar mass star change during its evolution. </a:t>
            </a:r>
            <a:r>
              <a:rPr lang="en-GB" sz="4000" dirty="0"/>
              <a:t>The stem plots in </a:t>
            </a:r>
            <a:r>
              <a:rPr lang="en-GB" sz="4000" b="1" dirty="0">
                <a:solidFill>
                  <a:schemeClr val="accent1"/>
                </a:solidFill>
              </a:rPr>
              <a:t>blue</a:t>
            </a:r>
            <a:r>
              <a:rPr lang="en-GB" sz="4000" dirty="0"/>
              <a:t> and </a:t>
            </a:r>
            <a:r>
              <a:rPr lang="en-GB" sz="4000" b="1" dirty="0">
                <a:solidFill>
                  <a:schemeClr val="accent3"/>
                </a:solidFill>
              </a:rPr>
              <a:t>orange</a:t>
            </a:r>
            <a:r>
              <a:rPr lang="en-GB" sz="4000" dirty="0"/>
              <a:t> boxes show the frequency spectrum of the star – the frequencies detected and their relative strengths.</a:t>
            </a:r>
            <a:endParaRPr lang="en-GB" sz="4000" dirty="0">
              <a:solidFill>
                <a:srgbClr val="535353"/>
              </a:solidFill>
              <a:sym typeface="Gill Sans Light"/>
            </a:endParaRPr>
          </a:p>
        </p:txBody>
      </p:sp>
      <p:pic>
        <p:nvPicPr>
          <p:cNvPr id="81" name="Picture 80"/>
          <p:cNvPicPr>
            <a:picLocks noChangeAspect="1"/>
          </p:cNvPicPr>
          <p:nvPr/>
        </p:nvPicPr>
        <p:blipFill rotWithShape="1">
          <a:blip r:embed="rId16">
            <a:extLst>
              <a:ext uri="{28A0092B-C50C-407E-A947-70E740481C1C}">
                <a14:useLocalDpi xmlns:a14="http://schemas.microsoft.com/office/drawing/2010/main" val="0"/>
              </a:ext>
            </a:extLst>
          </a:blip>
          <a:srcRect l="19595" t="23099" r="18614" b="24088"/>
          <a:stretch/>
        </p:blipFill>
        <p:spPr>
          <a:xfrm>
            <a:off x="10593577" y="29474845"/>
            <a:ext cx="2715400" cy="2735016"/>
          </a:xfrm>
          <a:prstGeom prst="rect">
            <a:avLst/>
          </a:prstGeom>
        </p:spPr>
      </p:pic>
      <p:pic>
        <p:nvPicPr>
          <p:cNvPr id="82" name="Picture 81"/>
          <p:cNvPicPr>
            <a:picLocks noChangeAspect="1"/>
          </p:cNvPicPr>
          <p:nvPr/>
        </p:nvPicPr>
        <p:blipFill rotWithShape="1">
          <a:blip r:embed="rId17">
            <a:extLst>
              <a:ext uri="{28A0092B-C50C-407E-A947-70E740481C1C}">
                <a14:useLocalDpi xmlns:a14="http://schemas.microsoft.com/office/drawing/2010/main" val="0"/>
              </a:ext>
            </a:extLst>
          </a:blip>
          <a:srcRect l="29404" r="6770" b="8459"/>
          <a:stretch/>
        </p:blipFill>
        <p:spPr>
          <a:xfrm>
            <a:off x="10844328" y="24834185"/>
            <a:ext cx="3258442" cy="3241424"/>
          </a:xfrm>
          <a:prstGeom prst="rect">
            <a:avLst/>
          </a:prstGeom>
        </p:spPr>
      </p:pic>
      <p:pic>
        <p:nvPicPr>
          <p:cNvPr id="83" name="Picture 82"/>
          <p:cNvPicPr>
            <a:picLocks noChangeAspect="1"/>
          </p:cNvPicPr>
          <p:nvPr/>
        </p:nvPicPr>
        <p:blipFill rotWithShape="1">
          <a:blip r:embed="rId18">
            <a:extLst>
              <a:ext uri="{28A0092B-C50C-407E-A947-70E740481C1C}">
                <a14:useLocalDpi xmlns:a14="http://schemas.microsoft.com/office/drawing/2010/main" val="0"/>
              </a:ext>
            </a:extLst>
          </a:blip>
          <a:srcRect l="31540" b="9076"/>
          <a:stretch/>
        </p:blipFill>
        <p:spPr>
          <a:xfrm>
            <a:off x="17371270" y="23874702"/>
            <a:ext cx="3506439" cy="3497841"/>
          </a:xfrm>
          <a:prstGeom prst="rect">
            <a:avLst/>
          </a:prstGeom>
        </p:spPr>
      </p:pic>
      <p:pic>
        <p:nvPicPr>
          <p:cNvPr id="84" name="Picture 83"/>
          <p:cNvPicPr>
            <a:picLocks noChangeAspect="1"/>
          </p:cNvPicPr>
          <p:nvPr/>
        </p:nvPicPr>
        <p:blipFill rotWithShape="1">
          <a:blip r:embed="rId19">
            <a:extLst>
              <a:ext uri="{28A0092B-C50C-407E-A947-70E740481C1C}">
                <a14:useLocalDpi xmlns:a14="http://schemas.microsoft.com/office/drawing/2010/main" val="0"/>
              </a:ext>
            </a:extLst>
          </a:blip>
          <a:srcRect l="31969" b="9412"/>
          <a:stretch/>
        </p:blipFill>
        <p:spPr>
          <a:xfrm>
            <a:off x="18909174" y="16583432"/>
            <a:ext cx="4486351" cy="4455018"/>
          </a:xfrm>
          <a:prstGeom prst="rect">
            <a:avLst/>
          </a:prstGeom>
        </p:spPr>
      </p:pic>
      <p:pic>
        <p:nvPicPr>
          <p:cNvPr id="85" name="Picture 84"/>
          <p:cNvPicPr>
            <a:picLocks noChangeAspect="1"/>
          </p:cNvPicPr>
          <p:nvPr/>
        </p:nvPicPr>
        <p:blipFill rotWithShape="1">
          <a:blip r:embed="rId20">
            <a:extLst>
              <a:ext uri="{28A0092B-C50C-407E-A947-70E740481C1C}">
                <a14:useLocalDpi xmlns:a14="http://schemas.microsoft.com/office/drawing/2010/main" val="0"/>
              </a:ext>
            </a:extLst>
          </a:blip>
          <a:srcRect l="31699" b="9149"/>
          <a:stretch/>
        </p:blipFill>
        <p:spPr>
          <a:xfrm>
            <a:off x="13648940" y="15304104"/>
            <a:ext cx="4581619" cy="4550206"/>
          </a:xfrm>
          <a:prstGeom prst="rect">
            <a:avLst/>
          </a:prstGeom>
        </p:spPr>
      </p:pic>
      <p:sp>
        <p:nvSpPr>
          <p:cNvPr id="22" name="TextBox 21"/>
          <p:cNvSpPr txBox="1"/>
          <p:nvPr/>
        </p:nvSpPr>
        <p:spPr>
          <a:xfrm>
            <a:off x="11802140" y="30725345"/>
            <a:ext cx="1685259" cy="2872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sz="1200" b="1" i="0" u="none" strike="noStrike" cap="none" spc="0" normalizeH="0" baseline="0" dirty="0">
                <a:ln>
                  <a:noFill/>
                </a:ln>
                <a:solidFill>
                  <a:srgbClr val="000000"/>
                </a:solidFill>
                <a:effectLst/>
                <a:uFillTx/>
                <a:latin typeface="+mn-lt"/>
                <a:ea typeface="+mn-ea"/>
                <a:cs typeface="+mn-cs"/>
                <a:sym typeface="Gill Sans Light"/>
              </a:rPr>
              <a:t>0</a:t>
            </a:r>
            <a:r>
              <a:rPr kumimoji="0" lang="en-GB" sz="1200" b="1" i="0" u="none" strike="noStrike" cap="none" spc="0" normalizeH="0" dirty="0">
                <a:ln>
                  <a:noFill/>
                </a:ln>
                <a:solidFill>
                  <a:srgbClr val="000000"/>
                </a:solidFill>
                <a:effectLst/>
                <a:uFillTx/>
                <a:latin typeface="+mn-lt"/>
                <a:ea typeface="+mn-ea"/>
                <a:cs typeface="+mn-cs"/>
                <a:sym typeface="Gill Sans Light"/>
              </a:rPr>
              <a:t>              0.5              1</a:t>
            </a:r>
            <a:endParaRPr kumimoji="0" lang="en-GB" sz="1200" b="1" i="0" u="none" strike="noStrike" cap="none" spc="0" normalizeH="0" baseline="0" dirty="0">
              <a:ln>
                <a:noFill/>
              </a:ln>
              <a:solidFill>
                <a:srgbClr val="000000"/>
              </a:solidFill>
              <a:effectLst/>
              <a:uFillTx/>
              <a:latin typeface="+mn-lt"/>
              <a:ea typeface="+mn-ea"/>
              <a:cs typeface="+mn-cs"/>
              <a:sym typeface="Gill Sans Light"/>
            </a:endParaRPr>
          </a:p>
        </p:txBody>
      </p:sp>
      <p:sp>
        <p:nvSpPr>
          <p:cNvPr id="91" name="TextBox 90"/>
          <p:cNvSpPr txBox="1"/>
          <p:nvPr/>
        </p:nvSpPr>
        <p:spPr>
          <a:xfrm>
            <a:off x="13308977" y="30514058"/>
            <a:ext cx="606056"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sz="1200" b="1" i="0" u="none" strike="noStrike" cap="none" spc="0" normalizeH="0" baseline="0" dirty="0">
                <a:ln>
                  <a:noFill/>
                </a:ln>
                <a:solidFill>
                  <a:srgbClr val="000000"/>
                </a:solidFill>
                <a:effectLst/>
                <a:uFillTx/>
                <a:sym typeface="Gill Sans Light"/>
              </a:rPr>
              <a:t>r/R</a:t>
            </a:r>
          </a:p>
          <a:p>
            <a:pPr marL="0" marR="0" indent="0" defTabSz="2476500" rtl="0" fontAlgn="auto" latinLnBrk="0" hangingPunct="0">
              <a:lnSpc>
                <a:spcPct val="100000"/>
              </a:lnSpc>
              <a:spcBef>
                <a:spcPts val="0"/>
              </a:spcBef>
              <a:spcAft>
                <a:spcPts val="0"/>
              </a:spcAft>
              <a:buClrTx/>
              <a:buSzTx/>
              <a:buFontTx/>
              <a:buNone/>
              <a:tabLst/>
            </a:pPr>
            <a:endParaRPr kumimoji="0" lang="en-GB" sz="1200" b="1" i="0" u="none" strike="noStrike" cap="none" spc="0" normalizeH="0" baseline="0" dirty="0">
              <a:ln>
                <a:noFill/>
              </a:ln>
              <a:solidFill>
                <a:srgbClr val="000000"/>
              </a:solidFill>
              <a:effectLst/>
              <a:uFillTx/>
              <a:sym typeface="Gill Sans Light"/>
            </a:endParaRPr>
          </a:p>
          <a:p>
            <a:pPr marL="0" marR="0" indent="0" defTabSz="2476500" rtl="0" fontAlgn="auto" latinLnBrk="0" hangingPunct="0">
              <a:lnSpc>
                <a:spcPct val="100000"/>
              </a:lnSpc>
              <a:spcBef>
                <a:spcPts val="0"/>
              </a:spcBef>
              <a:spcAft>
                <a:spcPts val="0"/>
              </a:spcAft>
              <a:buClrTx/>
              <a:buSzTx/>
              <a:buFontTx/>
              <a:buNone/>
              <a:tabLst/>
            </a:pPr>
            <a:r>
              <a:rPr lang="en-GB" sz="1200" b="1" dirty="0">
                <a:solidFill>
                  <a:srgbClr val="000000"/>
                </a:solidFill>
                <a:sym typeface="Gill Sans Light"/>
              </a:rPr>
              <a:t>m/M</a:t>
            </a:r>
            <a:endParaRPr kumimoji="0" lang="en-GB" sz="1200" b="1" i="0" u="none" strike="noStrike" cap="none" spc="0" normalizeH="0" baseline="0" dirty="0">
              <a:ln>
                <a:noFill/>
              </a:ln>
              <a:solidFill>
                <a:srgbClr val="000000"/>
              </a:solidFill>
              <a:effectLst/>
              <a:uFillTx/>
              <a:sym typeface="Gill Sans Light"/>
            </a:endParaRPr>
          </a:p>
        </p:txBody>
      </p:sp>
      <p:sp>
        <p:nvSpPr>
          <p:cNvPr id="100" name="TextBox 99"/>
          <p:cNvSpPr txBox="1"/>
          <p:nvPr/>
        </p:nvSpPr>
        <p:spPr>
          <a:xfrm>
            <a:off x="12304607" y="26288270"/>
            <a:ext cx="2043041" cy="3180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sz="1400" b="1" i="0" u="none" strike="noStrike" cap="none" spc="0" normalizeH="0" baseline="0" dirty="0">
                <a:ln>
                  <a:noFill/>
                </a:ln>
                <a:solidFill>
                  <a:srgbClr val="000000"/>
                </a:solidFill>
                <a:effectLst/>
                <a:uFillTx/>
                <a:latin typeface="+mn-lt"/>
                <a:ea typeface="+mn-ea"/>
                <a:cs typeface="+mn-cs"/>
                <a:sym typeface="Gill Sans Light"/>
              </a:rPr>
              <a:t>0</a:t>
            </a:r>
            <a:r>
              <a:rPr kumimoji="0" lang="en-GB" sz="1400" b="1" i="0" u="none" strike="noStrike" cap="none" spc="0" normalizeH="0" dirty="0">
                <a:ln>
                  <a:noFill/>
                </a:ln>
                <a:solidFill>
                  <a:srgbClr val="000000"/>
                </a:solidFill>
                <a:effectLst/>
                <a:uFillTx/>
                <a:latin typeface="+mn-lt"/>
                <a:ea typeface="+mn-ea"/>
                <a:cs typeface="+mn-cs"/>
                <a:sym typeface="Gill Sans Light"/>
              </a:rPr>
              <a:t>                0.5              1</a:t>
            </a:r>
            <a:endParaRPr kumimoji="0" lang="en-GB" sz="1400" b="1" i="0" u="none" strike="noStrike" cap="none" spc="0" normalizeH="0" baseline="0" dirty="0">
              <a:ln>
                <a:noFill/>
              </a:ln>
              <a:solidFill>
                <a:srgbClr val="000000"/>
              </a:solidFill>
              <a:effectLst/>
              <a:uFillTx/>
              <a:latin typeface="+mn-lt"/>
              <a:ea typeface="+mn-ea"/>
              <a:cs typeface="+mn-cs"/>
              <a:sym typeface="Gill Sans Light"/>
            </a:endParaRPr>
          </a:p>
        </p:txBody>
      </p:sp>
      <p:sp>
        <p:nvSpPr>
          <p:cNvPr id="103" name="TextBox 102"/>
          <p:cNvSpPr txBox="1"/>
          <p:nvPr/>
        </p:nvSpPr>
        <p:spPr>
          <a:xfrm>
            <a:off x="14144721" y="26078865"/>
            <a:ext cx="713925" cy="7489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sz="1400" b="1" i="0" u="none" strike="noStrike" cap="none" spc="0" normalizeH="0" baseline="0" dirty="0">
                <a:ln>
                  <a:noFill/>
                </a:ln>
                <a:solidFill>
                  <a:srgbClr val="000000"/>
                </a:solidFill>
                <a:effectLst/>
                <a:uFillTx/>
                <a:sym typeface="Gill Sans Light"/>
              </a:rPr>
              <a:t>r/R</a:t>
            </a:r>
          </a:p>
          <a:p>
            <a:pPr marL="0" marR="0" indent="0" defTabSz="2476500" rtl="0" fontAlgn="auto" latinLnBrk="0" hangingPunct="0">
              <a:lnSpc>
                <a:spcPct val="100000"/>
              </a:lnSpc>
              <a:spcBef>
                <a:spcPts val="0"/>
              </a:spcBef>
              <a:spcAft>
                <a:spcPts val="0"/>
              </a:spcAft>
              <a:buClrTx/>
              <a:buSzTx/>
              <a:buFontTx/>
              <a:buNone/>
              <a:tabLst/>
            </a:pPr>
            <a:endParaRPr kumimoji="0" lang="en-GB" sz="1400" b="1" i="0" u="none" strike="noStrike" cap="none" spc="0" normalizeH="0" baseline="0" dirty="0">
              <a:ln>
                <a:noFill/>
              </a:ln>
              <a:solidFill>
                <a:srgbClr val="000000"/>
              </a:solidFill>
              <a:effectLst/>
              <a:uFillTx/>
              <a:sym typeface="Gill Sans Light"/>
            </a:endParaRPr>
          </a:p>
          <a:p>
            <a:pPr marL="0" marR="0" indent="0" defTabSz="2476500" rtl="0" fontAlgn="auto" latinLnBrk="0" hangingPunct="0">
              <a:lnSpc>
                <a:spcPct val="100000"/>
              </a:lnSpc>
              <a:spcBef>
                <a:spcPts val="0"/>
              </a:spcBef>
              <a:spcAft>
                <a:spcPts val="0"/>
              </a:spcAft>
              <a:buClrTx/>
              <a:buSzTx/>
              <a:buFontTx/>
              <a:buNone/>
              <a:tabLst/>
            </a:pPr>
            <a:r>
              <a:rPr lang="en-GB" sz="1400" b="1" dirty="0">
                <a:solidFill>
                  <a:srgbClr val="000000"/>
                </a:solidFill>
                <a:sym typeface="Gill Sans Light"/>
              </a:rPr>
              <a:t>m/M</a:t>
            </a:r>
            <a:endParaRPr kumimoji="0" lang="en-GB" sz="1400" b="1" i="0" u="none" strike="noStrike" cap="none" spc="0" normalizeH="0" baseline="0" dirty="0">
              <a:ln>
                <a:noFill/>
              </a:ln>
              <a:solidFill>
                <a:srgbClr val="000000"/>
              </a:solidFill>
              <a:effectLst/>
              <a:uFillTx/>
              <a:sym typeface="Gill Sans Light"/>
            </a:endParaRPr>
          </a:p>
        </p:txBody>
      </p:sp>
      <p:sp>
        <p:nvSpPr>
          <p:cNvPr id="106" name="TextBox 105"/>
          <p:cNvSpPr txBox="1"/>
          <p:nvPr/>
        </p:nvSpPr>
        <p:spPr>
          <a:xfrm>
            <a:off x="18240272" y="17076000"/>
            <a:ext cx="606056"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b="1" i="0" u="none" strike="noStrike" cap="none" spc="0" normalizeH="0" baseline="0" dirty="0">
                <a:ln>
                  <a:noFill/>
                </a:ln>
                <a:solidFill>
                  <a:srgbClr val="000000"/>
                </a:solidFill>
                <a:effectLst/>
                <a:uFillTx/>
                <a:sym typeface="Gill Sans Light"/>
              </a:rPr>
              <a:t>r/R</a:t>
            </a:r>
          </a:p>
          <a:p>
            <a:pPr marL="0" marR="0" indent="0" defTabSz="2476500" rtl="0" fontAlgn="auto" latinLnBrk="0" hangingPunct="0">
              <a:lnSpc>
                <a:spcPct val="100000"/>
              </a:lnSpc>
              <a:spcBef>
                <a:spcPts val="0"/>
              </a:spcBef>
              <a:spcAft>
                <a:spcPts val="0"/>
              </a:spcAft>
              <a:buClrTx/>
              <a:buSzTx/>
              <a:buFontTx/>
              <a:buNone/>
              <a:tabLst/>
            </a:pPr>
            <a:endParaRPr kumimoji="0" lang="en-GB" b="1" i="0" u="none" strike="noStrike" cap="none" spc="0" normalizeH="0" baseline="0" dirty="0">
              <a:ln>
                <a:noFill/>
              </a:ln>
              <a:solidFill>
                <a:srgbClr val="000000"/>
              </a:solidFill>
              <a:effectLst/>
              <a:uFillTx/>
              <a:sym typeface="Gill Sans Light"/>
            </a:endParaRPr>
          </a:p>
          <a:p>
            <a:pPr marL="0" marR="0" indent="0" defTabSz="2476500" rtl="0" fontAlgn="auto" latinLnBrk="0" hangingPunct="0">
              <a:lnSpc>
                <a:spcPct val="100000"/>
              </a:lnSpc>
              <a:spcBef>
                <a:spcPts val="0"/>
              </a:spcBef>
              <a:spcAft>
                <a:spcPts val="0"/>
              </a:spcAft>
              <a:buClrTx/>
              <a:buSzTx/>
              <a:buFontTx/>
              <a:buNone/>
              <a:tabLst/>
            </a:pPr>
            <a:r>
              <a:rPr lang="en-GB" b="1" dirty="0">
                <a:solidFill>
                  <a:srgbClr val="000000"/>
                </a:solidFill>
                <a:sym typeface="Gill Sans Light"/>
              </a:rPr>
              <a:t>m/M</a:t>
            </a:r>
            <a:endParaRPr kumimoji="0" lang="en-GB" b="1" i="0" u="none" strike="noStrike" cap="none" spc="0" normalizeH="0" baseline="0" dirty="0">
              <a:ln>
                <a:noFill/>
              </a:ln>
              <a:solidFill>
                <a:srgbClr val="000000"/>
              </a:solidFill>
              <a:effectLst/>
              <a:uFillTx/>
              <a:sym typeface="Gill Sans Light"/>
            </a:endParaRPr>
          </a:p>
        </p:txBody>
      </p:sp>
      <p:sp>
        <p:nvSpPr>
          <p:cNvPr id="109" name="TextBox 108"/>
          <p:cNvSpPr txBox="1"/>
          <p:nvPr/>
        </p:nvSpPr>
        <p:spPr>
          <a:xfrm>
            <a:off x="15690157" y="17391589"/>
            <a:ext cx="286163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b="1" i="0" u="none" strike="noStrike" cap="none" spc="0" normalizeH="0" baseline="0" dirty="0">
                <a:ln>
                  <a:noFill/>
                </a:ln>
                <a:solidFill>
                  <a:srgbClr val="000000"/>
                </a:solidFill>
                <a:effectLst/>
                <a:uFillTx/>
                <a:latin typeface="+mn-lt"/>
                <a:ea typeface="+mn-ea"/>
                <a:cs typeface="+mn-cs"/>
                <a:sym typeface="Gill Sans Light"/>
              </a:rPr>
              <a:t>0</a:t>
            </a:r>
            <a:r>
              <a:rPr kumimoji="0" lang="en-GB" b="1" i="0" u="none" strike="noStrike" cap="none" spc="0" normalizeH="0" dirty="0">
                <a:ln>
                  <a:noFill/>
                </a:ln>
                <a:solidFill>
                  <a:srgbClr val="000000"/>
                </a:solidFill>
                <a:effectLst/>
                <a:uFillTx/>
                <a:latin typeface="+mn-lt"/>
                <a:ea typeface="+mn-ea"/>
                <a:cs typeface="+mn-cs"/>
                <a:sym typeface="Gill Sans Light"/>
              </a:rPr>
              <a:t>                 0.5                1</a:t>
            </a:r>
            <a:endParaRPr kumimoji="0" lang="en-GB" b="1" i="0" u="none" strike="noStrike" cap="none" spc="0" normalizeH="0" baseline="0" dirty="0">
              <a:ln>
                <a:noFill/>
              </a:ln>
              <a:solidFill>
                <a:srgbClr val="000000"/>
              </a:solidFill>
              <a:effectLst/>
              <a:uFillTx/>
              <a:latin typeface="+mn-lt"/>
              <a:ea typeface="+mn-ea"/>
              <a:cs typeface="+mn-cs"/>
              <a:sym typeface="Gill Sans Light"/>
            </a:endParaRPr>
          </a:p>
        </p:txBody>
      </p:sp>
      <p:sp>
        <p:nvSpPr>
          <p:cNvPr id="112" name="TextBox 111"/>
          <p:cNvSpPr txBox="1"/>
          <p:nvPr/>
        </p:nvSpPr>
        <p:spPr>
          <a:xfrm>
            <a:off x="23408704" y="18327992"/>
            <a:ext cx="606056"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b="1" i="0" u="none" strike="noStrike" cap="none" spc="0" normalizeH="0" baseline="0" dirty="0">
                <a:ln>
                  <a:noFill/>
                </a:ln>
                <a:solidFill>
                  <a:srgbClr val="000000"/>
                </a:solidFill>
                <a:effectLst/>
                <a:uFillTx/>
                <a:sym typeface="Gill Sans Light"/>
              </a:rPr>
              <a:t>r/R</a:t>
            </a:r>
          </a:p>
          <a:p>
            <a:pPr marL="0" marR="0" indent="0" defTabSz="2476500" rtl="0" fontAlgn="auto" latinLnBrk="0" hangingPunct="0">
              <a:lnSpc>
                <a:spcPct val="100000"/>
              </a:lnSpc>
              <a:spcBef>
                <a:spcPts val="0"/>
              </a:spcBef>
              <a:spcAft>
                <a:spcPts val="0"/>
              </a:spcAft>
              <a:buClrTx/>
              <a:buSzTx/>
              <a:buFontTx/>
              <a:buNone/>
              <a:tabLst/>
            </a:pPr>
            <a:endParaRPr kumimoji="0" lang="en-GB" b="1" i="0" u="none" strike="noStrike" cap="none" spc="0" normalizeH="0" baseline="0" dirty="0">
              <a:ln>
                <a:noFill/>
              </a:ln>
              <a:solidFill>
                <a:srgbClr val="000000"/>
              </a:solidFill>
              <a:effectLst/>
              <a:uFillTx/>
              <a:sym typeface="Gill Sans Light"/>
            </a:endParaRPr>
          </a:p>
          <a:p>
            <a:pPr marL="0" marR="0" indent="0" defTabSz="2476500" rtl="0" fontAlgn="auto" latinLnBrk="0" hangingPunct="0">
              <a:lnSpc>
                <a:spcPct val="100000"/>
              </a:lnSpc>
              <a:spcBef>
                <a:spcPts val="0"/>
              </a:spcBef>
              <a:spcAft>
                <a:spcPts val="0"/>
              </a:spcAft>
              <a:buClrTx/>
              <a:buSzTx/>
              <a:buFontTx/>
              <a:buNone/>
              <a:tabLst/>
            </a:pPr>
            <a:r>
              <a:rPr lang="en-GB" b="1" dirty="0">
                <a:solidFill>
                  <a:srgbClr val="000000"/>
                </a:solidFill>
                <a:sym typeface="Gill Sans Light"/>
              </a:rPr>
              <a:t>m/M</a:t>
            </a:r>
            <a:endParaRPr kumimoji="0" lang="en-GB" b="1" i="0" u="none" strike="noStrike" cap="none" spc="0" normalizeH="0" baseline="0" dirty="0">
              <a:ln>
                <a:noFill/>
              </a:ln>
              <a:solidFill>
                <a:srgbClr val="000000"/>
              </a:solidFill>
              <a:effectLst/>
              <a:uFillTx/>
              <a:sym typeface="Gill Sans Light"/>
            </a:endParaRPr>
          </a:p>
        </p:txBody>
      </p:sp>
      <p:sp>
        <p:nvSpPr>
          <p:cNvPr id="113" name="TextBox 112"/>
          <p:cNvSpPr txBox="1"/>
          <p:nvPr/>
        </p:nvSpPr>
        <p:spPr>
          <a:xfrm>
            <a:off x="20892013" y="18621145"/>
            <a:ext cx="2878477"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b="1" i="0" u="none" strike="noStrike" cap="none" spc="0" normalizeH="0" baseline="0" dirty="0">
                <a:ln>
                  <a:noFill/>
                </a:ln>
                <a:solidFill>
                  <a:srgbClr val="000000"/>
                </a:solidFill>
                <a:effectLst/>
                <a:uFillTx/>
                <a:latin typeface="+mn-lt"/>
                <a:ea typeface="+mn-ea"/>
                <a:cs typeface="+mn-cs"/>
                <a:sym typeface="Gill Sans Light"/>
              </a:rPr>
              <a:t>0</a:t>
            </a:r>
            <a:r>
              <a:rPr kumimoji="0" lang="en-GB" b="1" i="0" u="none" strike="noStrike" cap="none" spc="0" normalizeH="0" dirty="0">
                <a:ln>
                  <a:noFill/>
                </a:ln>
                <a:solidFill>
                  <a:srgbClr val="000000"/>
                </a:solidFill>
                <a:effectLst/>
                <a:uFillTx/>
                <a:latin typeface="+mn-lt"/>
                <a:ea typeface="+mn-ea"/>
                <a:cs typeface="+mn-cs"/>
                <a:sym typeface="Gill Sans Light"/>
              </a:rPr>
              <a:t>                 0.5                1</a:t>
            </a:r>
            <a:endParaRPr kumimoji="0" lang="en-GB" b="1" i="0" u="none" strike="noStrike" cap="none" spc="0" normalizeH="0" baseline="0" dirty="0">
              <a:ln>
                <a:noFill/>
              </a:ln>
              <a:solidFill>
                <a:srgbClr val="000000"/>
              </a:solidFill>
              <a:effectLst/>
              <a:uFillTx/>
              <a:latin typeface="+mn-lt"/>
              <a:ea typeface="+mn-ea"/>
              <a:cs typeface="+mn-cs"/>
              <a:sym typeface="Gill Sans Light"/>
            </a:endParaRPr>
          </a:p>
        </p:txBody>
      </p:sp>
      <p:sp>
        <p:nvSpPr>
          <p:cNvPr id="114" name="TextBox 113"/>
          <p:cNvSpPr txBox="1"/>
          <p:nvPr/>
        </p:nvSpPr>
        <p:spPr>
          <a:xfrm>
            <a:off x="18923946" y="25447100"/>
            <a:ext cx="2402523"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sz="1600" b="1" i="0" u="none" strike="noStrike" cap="none" spc="0" normalizeH="0" baseline="0" dirty="0">
                <a:ln>
                  <a:noFill/>
                </a:ln>
                <a:solidFill>
                  <a:srgbClr val="000000"/>
                </a:solidFill>
                <a:effectLst/>
                <a:uFillTx/>
                <a:latin typeface="+mn-lt"/>
                <a:ea typeface="+mn-ea"/>
                <a:cs typeface="+mn-cs"/>
                <a:sym typeface="Gill Sans Light"/>
              </a:rPr>
              <a:t>0</a:t>
            </a:r>
            <a:r>
              <a:rPr kumimoji="0" lang="en-GB" sz="1600" b="1" i="0" u="none" strike="noStrike" cap="none" spc="0" normalizeH="0" dirty="0">
                <a:ln>
                  <a:noFill/>
                </a:ln>
                <a:solidFill>
                  <a:srgbClr val="000000"/>
                </a:solidFill>
                <a:effectLst/>
                <a:uFillTx/>
                <a:latin typeface="+mn-lt"/>
                <a:ea typeface="+mn-ea"/>
                <a:cs typeface="+mn-cs"/>
                <a:sym typeface="Gill Sans Light"/>
              </a:rPr>
              <a:t>               0.5             1</a:t>
            </a:r>
            <a:endParaRPr kumimoji="0" lang="en-GB" sz="1600" b="1" i="0" u="none" strike="noStrike" cap="none" spc="0" normalizeH="0" baseline="0" dirty="0">
              <a:ln>
                <a:noFill/>
              </a:ln>
              <a:solidFill>
                <a:srgbClr val="000000"/>
              </a:solidFill>
              <a:effectLst/>
              <a:uFillTx/>
              <a:latin typeface="+mn-lt"/>
              <a:ea typeface="+mn-ea"/>
              <a:cs typeface="+mn-cs"/>
              <a:sym typeface="Gill Sans Light"/>
            </a:endParaRPr>
          </a:p>
        </p:txBody>
      </p:sp>
      <p:sp>
        <p:nvSpPr>
          <p:cNvPr id="116" name="TextBox 115"/>
          <p:cNvSpPr txBox="1"/>
          <p:nvPr/>
        </p:nvSpPr>
        <p:spPr>
          <a:xfrm>
            <a:off x="20934943" y="25189105"/>
            <a:ext cx="606056"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76500" rtl="0" fontAlgn="auto" latinLnBrk="0" hangingPunct="0">
              <a:lnSpc>
                <a:spcPct val="100000"/>
              </a:lnSpc>
              <a:spcBef>
                <a:spcPts val="0"/>
              </a:spcBef>
              <a:spcAft>
                <a:spcPts val="0"/>
              </a:spcAft>
              <a:buClrTx/>
              <a:buSzTx/>
              <a:buFontTx/>
              <a:buNone/>
              <a:tabLst/>
            </a:pPr>
            <a:r>
              <a:rPr kumimoji="0" lang="en-GB" sz="1600" b="1" i="0" u="none" strike="noStrike" cap="none" spc="0" normalizeH="0" baseline="0" dirty="0">
                <a:ln>
                  <a:noFill/>
                </a:ln>
                <a:solidFill>
                  <a:srgbClr val="000000"/>
                </a:solidFill>
                <a:effectLst/>
                <a:uFillTx/>
                <a:sym typeface="Gill Sans Light"/>
              </a:rPr>
              <a:t>r/R</a:t>
            </a:r>
          </a:p>
          <a:p>
            <a:pPr marL="0" marR="0" indent="0" defTabSz="2476500" rtl="0" fontAlgn="auto" latinLnBrk="0" hangingPunct="0">
              <a:lnSpc>
                <a:spcPct val="100000"/>
              </a:lnSpc>
              <a:spcBef>
                <a:spcPts val="0"/>
              </a:spcBef>
              <a:spcAft>
                <a:spcPts val="0"/>
              </a:spcAft>
              <a:buClrTx/>
              <a:buSzTx/>
              <a:buFontTx/>
              <a:buNone/>
              <a:tabLst/>
            </a:pPr>
            <a:endParaRPr kumimoji="0" lang="en-GB" sz="1600" b="1" i="0" u="none" strike="noStrike" cap="none" spc="0" normalizeH="0" baseline="0" dirty="0">
              <a:ln>
                <a:noFill/>
              </a:ln>
              <a:solidFill>
                <a:srgbClr val="000000"/>
              </a:solidFill>
              <a:effectLst/>
              <a:uFillTx/>
              <a:sym typeface="Gill Sans Light"/>
            </a:endParaRPr>
          </a:p>
          <a:p>
            <a:pPr marL="0" marR="0" indent="0" defTabSz="2476500" rtl="0" fontAlgn="auto" latinLnBrk="0" hangingPunct="0">
              <a:lnSpc>
                <a:spcPct val="100000"/>
              </a:lnSpc>
              <a:spcBef>
                <a:spcPts val="0"/>
              </a:spcBef>
              <a:spcAft>
                <a:spcPts val="0"/>
              </a:spcAft>
              <a:buClrTx/>
              <a:buSzTx/>
              <a:buFontTx/>
              <a:buNone/>
              <a:tabLst/>
            </a:pPr>
            <a:r>
              <a:rPr lang="en-GB" sz="1600" b="1" dirty="0">
                <a:solidFill>
                  <a:srgbClr val="000000"/>
                </a:solidFill>
                <a:sym typeface="Gill Sans Light"/>
              </a:rPr>
              <a:t>m/M</a:t>
            </a:r>
            <a:endParaRPr kumimoji="0" lang="en-GB" sz="1600" b="1" i="0" u="none" strike="noStrike" cap="none" spc="0" normalizeH="0" baseline="0" dirty="0">
              <a:ln>
                <a:noFill/>
              </a:ln>
              <a:solidFill>
                <a:srgbClr val="000000"/>
              </a:solidFill>
              <a:effectLst/>
              <a:uFillTx/>
              <a:sym typeface="Gill Sans Light"/>
            </a:endParaRPr>
          </a:p>
        </p:txBody>
      </p:sp>
      <p:sp>
        <p:nvSpPr>
          <p:cNvPr id="118" name="Rectangle 117"/>
          <p:cNvSpPr/>
          <p:nvPr/>
        </p:nvSpPr>
        <p:spPr>
          <a:xfrm>
            <a:off x="9198985" y="16430656"/>
            <a:ext cx="3750107" cy="2428958"/>
          </a:xfrm>
          <a:prstGeom prst="rect">
            <a:avLst/>
          </a:prstGeom>
          <a:solidFill>
            <a:schemeClr val="tx1">
              <a:lumMod val="40000"/>
              <a:lumOff val="60000"/>
            </a:schemeClr>
          </a:solidFill>
          <a:ln w="5715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lvl="5" defTabSz="2476500" hangingPunct="0"/>
            <a:r>
              <a:rPr kumimoji="0" lang="en-GB" sz="2000" b="0" i="0" u="none" strike="noStrike" kern="0" cap="none" spc="0" normalizeH="0" baseline="0" noProof="0" dirty="0">
                <a:ln>
                  <a:noFill/>
                </a:ln>
                <a:solidFill>
                  <a:srgbClr val="535353"/>
                </a:solidFill>
                <a:effectLst/>
                <a:uLnTx/>
                <a:uFillTx/>
                <a:sym typeface="Gill Sans Light"/>
              </a:rPr>
              <a:t>Radiative </a:t>
            </a:r>
            <a:br>
              <a:rPr kumimoji="0" lang="en-GB" sz="2000" b="0" i="0" u="none" strike="noStrike" kern="0" cap="none" spc="0" normalizeH="0" baseline="0" noProof="0" dirty="0">
                <a:ln>
                  <a:noFill/>
                </a:ln>
                <a:solidFill>
                  <a:srgbClr val="535353"/>
                </a:solidFill>
                <a:effectLst/>
                <a:uLnTx/>
                <a:uFillTx/>
                <a:sym typeface="Gill Sans Light"/>
              </a:rPr>
            </a:br>
            <a:r>
              <a:rPr kumimoji="0" lang="en-GB" sz="2000" b="0" i="0" u="none" strike="noStrike" kern="0" cap="none" spc="0" normalizeH="0" baseline="0" noProof="0" dirty="0">
                <a:ln>
                  <a:noFill/>
                </a:ln>
                <a:solidFill>
                  <a:srgbClr val="535353"/>
                </a:solidFill>
                <a:effectLst/>
                <a:uLnTx/>
                <a:uFillTx/>
                <a:sym typeface="Gill Sans Light"/>
              </a:rPr>
              <a:t>Energy</a:t>
            </a:r>
            <a:r>
              <a:rPr kumimoji="0" lang="en-GB" sz="2000" b="0" i="0" u="none" strike="noStrike" kern="0" cap="none" spc="0" normalizeH="0" noProof="0" dirty="0">
                <a:ln>
                  <a:noFill/>
                </a:ln>
                <a:solidFill>
                  <a:srgbClr val="535353"/>
                </a:solidFill>
                <a:effectLst/>
                <a:uLnTx/>
                <a:uFillTx/>
                <a:sym typeface="Gill Sans Light"/>
              </a:rPr>
              <a:t> Transfer</a:t>
            </a:r>
          </a:p>
          <a:p>
            <a:pPr lvl="5" defTabSz="2476500" hangingPunct="0"/>
            <a:endParaRPr lang="en-GB" sz="2000" kern="0" baseline="0" dirty="0">
              <a:solidFill>
                <a:srgbClr val="535353"/>
              </a:solidFill>
              <a:sym typeface="Gill Sans Light"/>
            </a:endParaRPr>
          </a:p>
          <a:p>
            <a:pPr lvl="5" defTabSz="2476500" hangingPunct="0"/>
            <a:r>
              <a:rPr kumimoji="0" lang="en-GB" sz="2000" b="0" i="0" u="none" strike="noStrike" kern="0" cap="none" spc="0" normalizeH="0" noProof="0" dirty="0">
                <a:ln>
                  <a:noFill/>
                </a:ln>
                <a:solidFill>
                  <a:srgbClr val="535353"/>
                </a:solidFill>
                <a:effectLst/>
                <a:uLnTx/>
                <a:uFillTx/>
                <a:sym typeface="Gill Sans Light"/>
              </a:rPr>
              <a:t>Convective </a:t>
            </a:r>
            <a:br>
              <a:rPr kumimoji="0" lang="en-GB" sz="2000" b="0" i="0" u="none" strike="noStrike" kern="0" cap="none" spc="0" normalizeH="0" noProof="0" dirty="0">
                <a:ln>
                  <a:noFill/>
                </a:ln>
                <a:solidFill>
                  <a:srgbClr val="535353"/>
                </a:solidFill>
                <a:effectLst/>
                <a:uLnTx/>
                <a:uFillTx/>
                <a:sym typeface="Gill Sans Light"/>
              </a:rPr>
            </a:br>
            <a:r>
              <a:rPr kumimoji="0" lang="en-GB" sz="2000" b="0" i="0" u="none" strike="noStrike" kern="0" cap="none" spc="0" normalizeH="0" noProof="0" dirty="0">
                <a:ln>
                  <a:noFill/>
                </a:ln>
                <a:solidFill>
                  <a:srgbClr val="535353"/>
                </a:solidFill>
                <a:effectLst/>
                <a:uLnTx/>
                <a:uFillTx/>
                <a:sym typeface="Gill Sans Light"/>
              </a:rPr>
              <a:t>Energy Transfer</a:t>
            </a:r>
            <a:endParaRPr kumimoji="0" lang="en-GB" sz="2000" b="0" i="0" u="none" strike="noStrike" kern="0" cap="none" spc="0" normalizeH="0" baseline="0" noProof="0" dirty="0">
              <a:ln>
                <a:noFill/>
              </a:ln>
              <a:solidFill>
                <a:srgbClr val="535353"/>
              </a:solidFill>
              <a:effectLst/>
              <a:uLnTx/>
              <a:uFillTx/>
              <a:sym typeface="Gill Sans Light"/>
            </a:endParaRPr>
          </a:p>
        </p:txBody>
      </p:sp>
      <p:pic>
        <p:nvPicPr>
          <p:cNvPr id="27" name="Picture 26"/>
          <p:cNvPicPr>
            <a:picLocks noChangeAspect="1"/>
          </p:cNvPicPr>
          <p:nvPr/>
        </p:nvPicPr>
        <p:blipFill rotWithShape="1">
          <a:blip r:embed="rId21">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b="41615"/>
          <a:stretch/>
        </p:blipFill>
        <p:spPr>
          <a:xfrm>
            <a:off x="9510896" y="16752366"/>
            <a:ext cx="1725967" cy="538243"/>
          </a:xfrm>
          <a:prstGeom prst="rect">
            <a:avLst/>
          </a:prstGeom>
          <a:solidFill>
            <a:schemeClr val="tx1">
              <a:lumMod val="40000"/>
              <a:lumOff val="60000"/>
            </a:schemeClr>
          </a:solidFill>
        </p:spPr>
      </p:pic>
      <p:pic>
        <p:nvPicPr>
          <p:cNvPr id="124" name="Picture 123"/>
          <p:cNvPicPr>
            <a:picLocks noChangeAspect="1"/>
          </p:cNvPicPr>
          <p:nvPr/>
        </p:nvPicPr>
        <p:blipFill rotWithShape="1">
          <a:blip r:embed="rId21">
            <a:extLst>
              <a:ext uri="{28A0092B-C50C-407E-A947-70E740481C1C}">
                <a14:useLocalDpi xmlns:a14="http://schemas.microsoft.com/office/drawing/2010/main" val="0"/>
              </a:ext>
            </a:extLst>
          </a:blip>
          <a:srcRect l="10284" t="58965" r="66652" b="-4281"/>
          <a:stretch/>
        </p:blipFill>
        <p:spPr>
          <a:xfrm>
            <a:off x="10214162" y="17842863"/>
            <a:ext cx="694608" cy="728915"/>
          </a:xfrm>
          <a:prstGeom prst="rect">
            <a:avLst/>
          </a:prstGeom>
          <a:solidFill>
            <a:schemeClr val="tx1">
              <a:lumMod val="40000"/>
              <a:lumOff val="60000"/>
            </a:schemeClr>
          </a:solidFill>
        </p:spPr>
      </p:pic>
      <p:sp>
        <p:nvSpPr>
          <p:cNvPr id="8" name="TextBox 7"/>
          <p:cNvSpPr txBox="1"/>
          <p:nvPr/>
        </p:nvSpPr>
        <p:spPr>
          <a:xfrm>
            <a:off x="11418200" y="32147720"/>
            <a:ext cx="159763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lang="en-GB" sz="3600" b="1" dirty="0">
                <a:solidFill>
                  <a:srgbClr val="535353"/>
                </a:solidFill>
                <a:sym typeface="Gill Sans Light"/>
              </a:rPr>
              <a:t>~ 1 R</a:t>
            </a:r>
            <a:r>
              <a:rPr lang="en-GB" sz="3600" b="1" baseline="-25000" dirty="0">
                <a:solidFill>
                  <a:srgbClr val="535353"/>
                </a:solidFill>
              </a:rPr>
              <a:t>☉</a:t>
            </a:r>
            <a:endParaRPr kumimoji="0" lang="en-GB" sz="17800" b="0" i="0" u="none" strike="noStrike" cap="none" spc="0" normalizeH="0" baseline="0" dirty="0">
              <a:ln>
                <a:noFill/>
              </a:ln>
              <a:solidFill>
                <a:srgbClr val="535353"/>
              </a:solidFill>
              <a:effectLst/>
              <a:uFillTx/>
              <a:latin typeface="+mn-lt"/>
              <a:ea typeface="+mn-ea"/>
              <a:cs typeface="+mn-cs"/>
              <a:sym typeface="Gill Sans Light"/>
            </a:endParaRPr>
          </a:p>
        </p:txBody>
      </p:sp>
      <p:sp>
        <p:nvSpPr>
          <p:cNvPr id="86" name="TextBox 85"/>
          <p:cNvSpPr txBox="1"/>
          <p:nvPr/>
        </p:nvSpPr>
        <p:spPr>
          <a:xfrm>
            <a:off x="13976939" y="26810915"/>
            <a:ext cx="159763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lang="en-GB" sz="3600" b="1" dirty="0">
                <a:solidFill>
                  <a:srgbClr val="535353"/>
                </a:solidFill>
                <a:sym typeface="Gill Sans Light"/>
              </a:rPr>
              <a:t>~ 2 R</a:t>
            </a:r>
            <a:r>
              <a:rPr lang="en-GB" sz="3600" b="1" baseline="-25000" dirty="0">
                <a:solidFill>
                  <a:srgbClr val="535353"/>
                </a:solidFill>
              </a:rPr>
              <a:t>☉</a:t>
            </a:r>
            <a:endParaRPr kumimoji="0" lang="en-GB" sz="17800" b="0" i="0" u="none" strike="noStrike" cap="none" spc="0" normalizeH="0" baseline="0" dirty="0">
              <a:ln>
                <a:noFill/>
              </a:ln>
              <a:solidFill>
                <a:srgbClr val="535353"/>
              </a:solidFill>
              <a:effectLst/>
              <a:uFillTx/>
              <a:latin typeface="+mn-lt"/>
              <a:ea typeface="+mn-ea"/>
              <a:cs typeface="+mn-cs"/>
              <a:sym typeface="Gill Sans Light"/>
            </a:endParaRPr>
          </a:p>
        </p:txBody>
      </p:sp>
      <p:sp>
        <p:nvSpPr>
          <p:cNvPr id="87" name="TextBox 86"/>
          <p:cNvSpPr txBox="1"/>
          <p:nvPr/>
        </p:nvSpPr>
        <p:spPr>
          <a:xfrm>
            <a:off x="20892013" y="25835081"/>
            <a:ext cx="1597633"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lang="en-GB" sz="3600" b="1" dirty="0">
                <a:solidFill>
                  <a:srgbClr val="535353"/>
                </a:solidFill>
                <a:sym typeface="Gill Sans Light"/>
              </a:rPr>
              <a:t>~ 3 R</a:t>
            </a:r>
            <a:r>
              <a:rPr lang="en-GB" sz="3600" b="1" baseline="-25000" dirty="0">
                <a:solidFill>
                  <a:srgbClr val="535353"/>
                </a:solidFill>
              </a:rPr>
              <a:t>☉</a:t>
            </a:r>
            <a:endParaRPr kumimoji="0" lang="en-GB" sz="17800" b="0" i="0" u="none" strike="noStrike" cap="none" spc="0" normalizeH="0" baseline="0" dirty="0">
              <a:ln>
                <a:noFill/>
              </a:ln>
              <a:solidFill>
                <a:srgbClr val="535353"/>
              </a:solidFill>
              <a:effectLst/>
              <a:uFillTx/>
              <a:latin typeface="+mn-lt"/>
              <a:ea typeface="+mn-ea"/>
              <a:cs typeface="+mn-cs"/>
              <a:sym typeface="Gill Sans Light"/>
            </a:endParaRPr>
          </a:p>
        </p:txBody>
      </p:sp>
      <p:sp>
        <p:nvSpPr>
          <p:cNvPr id="88" name="TextBox 87"/>
          <p:cNvSpPr txBox="1"/>
          <p:nvPr/>
        </p:nvSpPr>
        <p:spPr>
          <a:xfrm>
            <a:off x="21326469" y="20939831"/>
            <a:ext cx="1824145"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lang="en-GB" sz="3600" b="1" dirty="0">
                <a:solidFill>
                  <a:srgbClr val="535353"/>
                </a:solidFill>
                <a:sym typeface="Gill Sans Light"/>
              </a:rPr>
              <a:t>~ 11 R</a:t>
            </a:r>
            <a:r>
              <a:rPr lang="en-GB" sz="3600" b="1" baseline="-25000" dirty="0">
                <a:solidFill>
                  <a:srgbClr val="535353"/>
                </a:solidFill>
              </a:rPr>
              <a:t>☉</a:t>
            </a:r>
            <a:endParaRPr kumimoji="0" lang="en-GB" sz="17800" b="0" i="0" u="none" strike="noStrike" cap="none" spc="0" normalizeH="0" baseline="0" dirty="0">
              <a:ln>
                <a:noFill/>
              </a:ln>
              <a:solidFill>
                <a:srgbClr val="535353"/>
              </a:solidFill>
              <a:effectLst/>
              <a:uFillTx/>
              <a:latin typeface="+mn-lt"/>
              <a:ea typeface="+mn-ea"/>
              <a:cs typeface="+mn-cs"/>
              <a:sym typeface="Gill Sans Light"/>
            </a:endParaRPr>
          </a:p>
        </p:txBody>
      </p:sp>
      <p:sp>
        <p:nvSpPr>
          <p:cNvPr id="94" name="TextBox 93"/>
          <p:cNvSpPr txBox="1"/>
          <p:nvPr/>
        </p:nvSpPr>
        <p:spPr>
          <a:xfrm>
            <a:off x="16303036" y="19666963"/>
            <a:ext cx="1733582"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2476500" hangingPunct="0"/>
            <a:r>
              <a:rPr lang="en-GB" sz="3600" b="1" dirty="0">
                <a:solidFill>
                  <a:srgbClr val="535353"/>
                </a:solidFill>
                <a:sym typeface="Gill Sans Light"/>
              </a:rPr>
              <a:t>~ 10 R</a:t>
            </a:r>
            <a:r>
              <a:rPr lang="en-GB" sz="3600" b="1" baseline="-25000" dirty="0">
                <a:solidFill>
                  <a:srgbClr val="535353"/>
                </a:solidFill>
              </a:rPr>
              <a:t>☉</a:t>
            </a:r>
            <a:endParaRPr kumimoji="0" lang="en-GB" sz="17800" b="0" i="0" u="none" strike="noStrike" cap="none" spc="0" normalizeH="0" baseline="0" dirty="0">
              <a:ln>
                <a:noFill/>
              </a:ln>
              <a:solidFill>
                <a:srgbClr val="535353"/>
              </a:solidFill>
              <a:effectLst/>
              <a:uFillTx/>
              <a:latin typeface="+mn-lt"/>
              <a:ea typeface="+mn-ea"/>
              <a:cs typeface="+mn-cs"/>
              <a:sym typeface="Gill Sans Light"/>
            </a:endParaRPr>
          </a:p>
        </p:txBody>
      </p:sp>
    </p:spTree>
    <p:extLst>
      <p:ext uri="{BB962C8B-B14F-4D97-AF65-F5344CB8AC3E}">
        <p14:creationId xmlns:p14="http://schemas.microsoft.com/office/powerpoint/2010/main" val="3951651155"/>
      </p:ext>
    </p:extLst>
  </p:cSld>
  <p:clrMapOvr>
    <a:masterClrMapping/>
  </p:clrMapOvr>
  <p:transition spd="med"/>
</p:sld>
</file>

<file path=ppt/theme/theme1.xml><?xml version="1.0" encoding="utf-8"?>
<a:theme xmlns:a="http://schemas.openxmlformats.org/drawingml/2006/main" name="Showroom">
  <a:themeElements>
    <a:clrScheme name="Custom 5">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006666"/>
      </a:accent5>
      <a:accent6>
        <a:srgbClr val="92D050"/>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76500" rtl="0" fontAlgn="auto" latinLnBrk="0" hangingPunct="0">
          <a:lnSpc>
            <a:spcPct val="100000"/>
          </a:lnSpc>
          <a:spcBef>
            <a:spcPts val="0"/>
          </a:spcBef>
          <a:spcAft>
            <a:spcPts val="0"/>
          </a:spcAft>
          <a:buClrTx/>
          <a:buSzTx/>
          <a:buFontTx/>
          <a:buNone/>
          <a:tabLst/>
          <a:defRPr kumimoji="0" sz="152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76500" rtl="0" fontAlgn="auto" latinLnBrk="0" hangingPunct="0">
          <a:lnSpc>
            <a:spcPct val="100000"/>
          </a:lnSpc>
          <a:spcBef>
            <a:spcPts val="0"/>
          </a:spcBef>
          <a:spcAft>
            <a:spcPts val="0"/>
          </a:spcAft>
          <a:buClrTx/>
          <a:buSzTx/>
          <a:buFontTx/>
          <a:buNone/>
          <a:tabLst/>
          <a:defRPr kumimoji="0" sz="178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2391</TotalTime>
  <Words>584</Words>
  <Application>Microsoft Office PowerPoint</Application>
  <PresentationFormat>Custom</PresentationFormat>
  <Paragraphs>65</Paragraphs>
  <Slides>1</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Gill Sans Light</vt:lpstr>
      <vt:lpstr>Showroom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Willett</dc:creator>
  <cp:lastModifiedBy>Emma Willett</cp:lastModifiedBy>
  <cp:revision>118</cp:revision>
  <dcterms:created xsi:type="dcterms:W3CDTF">2017-06-20T14:17:11Z</dcterms:created>
  <dcterms:modified xsi:type="dcterms:W3CDTF">2017-07-10T12:07:29Z</dcterms:modified>
</cp:coreProperties>
</file>